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69" r:id="rId17"/>
    <p:sldId id="272" r:id="rId18"/>
    <p:sldId id="273" r:id="rId19"/>
    <p:sldId id="274"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0" d="100"/>
          <a:sy n="60" d="100"/>
        </p:scale>
        <p:origin x="96" y="13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74423" y="802298"/>
            <a:ext cx="8637073" cy="2920713"/>
          </a:xfrm>
        </p:spPr>
        <p:txBody>
          <a:bodyPr bIns="0" anchor="b">
            <a:normAutofit/>
          </a:bodyPr>
          <a:lstStyle>
            <a:lvl1pPr algn="ctr">
              <a:defRPr sz="6600"/>
            </a:lvl1pPr>
          </a:lstStyle>
          <a:p>
            <a:r>
              <a:rPr lang="en-US"/>
              <a:t>Click to edit Master title style</a:t>
            </a:r>
            <a:endParaRPr lang="en-US" dirty="0"/>
          </a:p>
        </p:txBody>
      </p:sp>
      <p:sp>
        <p:nvSpPr>
          <p:cNvPr id="3" name="Subtitle 2"/>
          <p:cNvSpPr>
            <a:spLocks noGrp="1"/>
          </p:cNvSpPr>
          <p:nvPr>
            <p:ph type="subTitle" idx="1"/>
          </p:nvPr>
        </p:nvSpPr>
        <p:spPr>
          <a:xfrm>
            <a:off x="1774424" y="3724074"/>
            <a:ext cx="8637072" cy="977621"/>
          </a:xfrm>
        </p:spPr>
        <p:txBody>
          <a:bodyPr tIns="91440" bIns="91440">
            <a:normAutofit/>
          </a:bodyPr>
          <a:lstStyle>
            <a:lvl1pPr marL="0" indent="0" algn="ctr">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3/27/2017</a:t>
            </a:fld>
            <a:endParaRPr lang="en-US" dirty="0"/>
          </a:p>
        </p:txBody>
      </p:sp>
      <p:sp>
        <p:nvSpPr>
          <p:cNvPr id="5" name="Footer Placeholder 4"/>
          <p:cNvSpPr>
            <a:spLocks noGrp="1"/>
          </p:cNvSpPr>
          <p:nvPr>
            <p:ph type="ftr" sz="quarter" idx="11"/>
          </p:nvPr>
        </p:nvSpPr>
        <p:spPr>
          <a:xfrm>
            <a:off x="1451579" y="329307"/>
            <a:ext cx="5626774" cy="309201"/>
          </a:xfrm>
        </p:spPr>
        <p:txBody>
          <a:bodyPr/>
          <a:lstStyle/>
          <a:p>
            <a:endParaRPr lang="en-US" dirty="0"/>
          </a:p>
        </p:txBody>
      </p:sp>
      <p:sp>
        <p:nvSpPr>
          <p:cNvPr id="6" name="Slide Number Placeholder 5"/>
          <p:cNvSpPr>
            <a:spLocks noGrp="1"/>
          </p:cNvSpPr>
          <p:nvPr>
            <p:ph type="sldNum" sz="quarter" idx="12"/>
          </p:nvPr>
        </p:nvSpPr>
        <p:spPr>
          <a:xfrm>
            <a:off x="476834" y="798973"/>
            <a:ext cx="811019" cy="503578"/>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7052"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518654"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74423" y="1756130"/>
            <a:ext cx="8643154" cy="1969007"/>
          </a:xfrm>
        </p:spPr>
        <p:txBody>
          <a:bodyPr anchor="b">
            <a:normAutofit/>
          </a:bodyPr>
          <a:lstStyle>
            <a:lvl1pPr algn="ctr">
              <a:defRPr sz="3600"/>
            </a:lvl1pPr>
          </a:lstStyle>
          <a:p>
            <a:r>
              <a:rPr lang="en-US"/>
              <a:t>Click to edit Master title style</a:t>
            </a:r>
            <a:endParaRPr lang="en-US" dirty="0"/>
          </a:p>
        </p:txBody>
      </p:sp>
      <p:sp>
        <p:nvSpPr>
          <p:cNvPr id="3" name="Text Placeholder 2"/>
          <p:cNvSpPr>
            <a:spLocks noGrp="1"/>
          </p:cNvSpPr>
          <p:nvPr>
            <p:ph type="body" idx="1"/>
          </p:nvPr>
        </p:nvSpPr>
        <p:spPr>
          <a:xfrm>
            <a:off x="1774423" y="3725137"/>
            <a:ext cx="8643154" cy="1093987"/>
          </a:xfrm>
        </p:spPr>
        <p:txBody>
          <a:bodyPr tIns="91440">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3/27/2017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29357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488654"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54140" y="2017343"/>
            <a:ext cx="4488654"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295603"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488794"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488794"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56025" y="2023003"/>
            <a:ext cx="4488794"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56025" y="2821491"/>
            <a:ext cx="4488794"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2961967" cy="2406518"/>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73032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2961967"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3/27/2017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blipFill dpi="0" rotWithShape="1">
              <a:blip r:embed="rId2">
                <a:alphaModFix amt="30000"/>
              </a:blip>
              <a:srcRect/>
              <a:tile tx="0" ty="0" sx="100000" sy="100000" flip="none" algn="ctr"/>
            </a:blip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extrusionH="76200" contourW="12700" prstMaterial="matte">
              <a:bevelT w="152400" h="50800" prst="softRound"/>
              <a:extrusionClr>
                <a:schemeClr val="tx2"/>
              </a:extrusionClr>
              <a:contourClr>
                <a:schemeClr val="bg2"/>
              </a:contourClr>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38100" cmpd="sng">
              <a:solidFill>
                <a:schemeClr val="tx2">
                  <a:lumMod val="25000"/>
                </a:schemeClr>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2"/>
            <a:ext cx="5532328" cy="1922299"/>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50000"/>
              <a:lumOff val="50000"/>
              <a:alpha val="80000"/>
            </a:schemeClr>
          </a:solidFill>
          <a:ln w="9525" cap="sq">
            <a:noFill/>
            <a:miter lim="800000"/>
          </a:ln>
          <a:effectLst/>
        </p:spPr>
        <p:txBody>
          <a:bodyPr vert="horz" lIns="91440" tIns="45720" rIns="91440" bIns="45720" rtlCol="0" anchor="t">
            <a:normAutofit/>
          </a:bodyPr>
          <a:lstStyle>
            <a:lvl1pPr>
              <a:defRPr lang="en-US" sz="3200" dirty="0"/>
            </a:lvl1pPr>
          </a:lstStyle>
          <a:p>
            <a:pPr lvl="0" algn="ctr"/>
            <a:r>
              <a:rPr lang="en-US"/>
              <a:t>Click icon to add picture</a:t>
            </a:r>
            <a:endParaRPr lang="en-US" dirty="0"/>
          </a:p>
        </p:txBody>
      </p:sp>
      <p:sp>
        <p:nvSpPr>
          <p:cNvPr id="4" name="Text Placeholder 3"/>
          <p:cNvSpPr>
            <a:spLocks noGrp="1"/>
          </p:cNvSpPr>
          <p:nvPr>
            <p:ph type="body" sz="half" idx="2"/>
          </p:nvPr>
        </p:nvSpPr>
        <p:spPr>
          <a:xfrm>
            <a:off x="1450329" y="3059600"/>
            <a:ext cx="5524404" cy="2090134"/>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3/27/2017</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51579" y="804519"/>
            <a:ext cx="9291215" cy="104923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29121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242079"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3/27/2017</a:t>
            </a:fld>
            <a:endParaRPr lang="en-US" dirty="0"/>
          </a:p>
        </p:txBody>
      </p:sp>
      <p:sp>
        <p:nvSpPr>
          <p:cNvPr id="5" name="Footer Placeholder 4"/>
          <p:cNvSpPr>
            <a:spLocks noGrp="1"/>
          </p:cNvSpPr>
          <p:nvPr>
            <p:ph type="ftr" sz="quarter" idx="3"/>
          </p:nvPr>
        </p:nvSpPr>
        <p:spPr>
          <a:xfrm>
            <a:off x="1451579" y="329307"/>
            <a:ext cx="562677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sp>
        <p:nvSpPr>
          <p:cNvPr id="9" name="Rectangle 8"/>
          <p:cNvSpPr/>
          <p:nvPr/>
        </p:nvSpPr>
        <p:spPr>
          <a:xfrm>
            <a:off x="0" y="3622291"/>
            <a:ext cx="12192000" cy="2505984"/>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29338"/>
            <a:ext cx="12192000" cy="742950"/>
          </a:xfrm>
          <a:prstGeom prst="rect">
            <a:avLst/>
          </a:prstGeom>
        </p:spPr>
      </p:pic>
      <p:cxnSp>
        <p:nvCxnSpPr>
          <p:cNvPr id="12" name="Straight Connector 11"/>
          <p:cNvCxnSpPr/>
          <p:nvPr/>
        </p:nvCxnSpPr>
        <p:spPr>
          <a:xfrm>
            <a:off x="0" y="6138142"/>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3200" b="0" i="0" kern="1200" cap="all">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AU" dirty="0">
                <a:latin typeface="Century Gothic" panose="020B0502020202020204" pitchFamily="34" charset="0"/>
              </a:rPr>
              <a:t>Film Analysis</a:t>
            </a:r>
            <a:br>
              <a:rPr lang="en-AU" dirty="0">
                <a:latin typeface="Century Gothic" panose="020B0502020202020204" pitchFamily="34" charset="0"/>
              </a:rPr>
            </a:br>
            <a:r>
              <a:rPr lang="en-AU" sz="2000" dirty="0">
                <a:latin typeface="Century Gothic" panose="020B0502020202020204" pitchFamily="34" charset="0"/>
              </a:rPr>
              <a:t>THE SHAWSHANK REDEMPTION – frank </a:t>
            </a:r>
            <a:r>
              <a:rPr lang="en-AU" sz="2000" dirty="0" err="1">
                <a:latin typeface="Century Gothic" panose="020B0502020202020204" pitchFamily="34" charset="0"/>
              </a:rPr>
              <a:t>darabont</a:t>
            </a:r>
            <a:r>
              <a:rPr lang="en-AU" dirty="0">
                <a:latin typeface="Century Gothic" panose="020B0502020202020204" pitchFamily="34" charset="0"/>
              </a:rPr>
              <a:t/>
            </a:r>
            <a:br>
              <a:rPr lang="en-AU" dirty="0">
                <a:latin typeface="Century Gothic" panose="020B0502020202020204" pitchFamily="34" charset="0"/>
              </a:rPr>
            </a:br>
            <a:endParaRPr lang="en-AU" dirty="0">
              <a:latin typeface="Century Gothic" panose="020B0502020202020204" pitchFamily="34" charset="0"/>
            </a:endParaRPr>
          </a:p>
        </p:txBody>
      </p:sp>
      <p:sp>
        <p:nvSpPr>
          <p:cNvPr id="3" name="Subtitle 2"/>
          <p:cNvSpPr>
            <a:spLocks noGrp="1"/>
          </p:cNvSpPr>
          <p:nvPr>
            <p:ph type="subTitle" idx="1"/>
          </p:nvPr>
        </p:nvSpPr>
        <p:spPr>
          <a:xfrm>
            <a:off x="1774423" y="3492255"/>
            <a:ext cx="8637072" cy="2367633"/>
          </a:xfrm>
        </p:spPr>
        <p:txBody>
          <a:bodyPr>
            <a:normAutofit fontScale="85000" lnSpcReduction="10000"/>
          </a:bodyPr>
          <a:lstStyle/>
          <a:p>
            <a:r>
              <a:rPr lang="en-AU" dirty="0">
                <a:latin typeface="Century Gothic" panose="020B0502020202020204" pitchFamily="34" charset="0"/>
              </a:rPr>
              <a:t>Learning Intentions:</a:t>
            </a:r>
          </a:p>
          <a:p>
            <a:pPr lvl="0" algn="l"/>
            <a:r>
              <a:rPr lang="en-AU" dirty="0">
                <a:latin typeface="Century Gothic" panose="020B0502020202020204" pitchFamily="34" charset="0"/>
              </a:rPr>
              <a:t>1. Analyse the stylistic features used by Frank </a:t>
            </a:r>
            <a:r>
              <a:rPr lang="en-AU" dirty="0" err="1">
                <a:latin typeface="Century Gothic" panose="020B0502020202020204" pitchFamily="34" charset="0"/>
              </a:rPr>
              <a:t>Darabont</a:t>
            </a:r>
            <a:r>
              <a:rPr lang="en-AU" dirty="0">
                <a:latin typeface="Century Gothic" panose="020B0502020202020204" pitchFamily="34" charset="0"/>
              </a:rPr>
              <a:t> to present the idea of hope in The Shawshank Redemption</a:t>
            </a:r>
          </a:p>
          <a:p>
            <a:pPr lvl="0" algn="l"/>
            <a:r>
              <a:rPr lang="en-AU" dirty="0">
                <a:latin typeface="Century Gothic" panose="020B0502020202020204" pitchFamily="34" charset="0"/>
              </a:rPr>
              <a:t>2. Discuss the stylistic features used to present an idea (or ideas) in </a:t>
            </a:r>
            <a:r>
              <a:rPr lang="en-AU" i="1" dirty="0">
                <a:latin typeface="Century Gothic" panose="020B0502020202020204" pitchFamily="34" charset="0"/>
              </a:rPr>
              <a:t>The Shawshank Redemption</a:t>
            </a:r>
          </a:p>
          <a:p>
            <a:pPr lvl="0" algn="l"/>
            <a:r>
              <a:rPr lang="en-AU" dirty="0">
                <a:latin typeface="Century Gothic" panose="020B0502020202020204" pitchFamily="34" charset="0"/>
              </a:rPr>
              <a:t>3. Explore the stylistic features used to present different perspectives in </a:t>
            </a:r>
            <a:r>
              <a:rPr lang="en-AU" i="1" dirty="0">
                <a:latin typeface="Century Gothic" panose="020B0502020202020204" pitchFamily="34" charset="0"/>
              </a:rPr>
              <a:t>The Shawshank Redemption</a:t>
            </a:r>
          </a:p>
          <a:p>
            <a:endParaRPr lang="en-AU" dirty="0">
              <a:latin typeface="Century Gothic" panose="020B0502020202020204" pitchFamily="34" charset="0"/>
            </a:endParaRPr>
          </a:p>
        </p:txBody>
      </p:sp>
    </p:spTree>
    <p:extLst>
      <p:ext uri="{BB962C8B-B14F-4D97-AF65-F5344CB8AC3E}">
        <p14:creationId xmlns:p14="http://schemas.microsoft.com/office/powerpoint/2010/main" val="567054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solidFill>
                  <a:srgbClr val="00B050"/>
                </a:solidFill>
                <a:latin typeface="Century Gothic" panose="020B0502020202020204" pitchFamily="34" charset="0"/>
              </a:rPr>
              <a:t>Editing</a:t>
            </a:r>
          </a:p>
        </p:txBody>
      </p:sp>
      <p:sp>
        <p:nvSpPr>
          <p:cNvPr id="3" name="Content Placeholder 2"/>
          <p:cNvSpPr>
            <a:spLocks noGrp="1"/>
          </p:cNvSpPr>
          <p:nvPr>
            <p:ph idx="1"/>
          </p:nvPr>
        </p:nvSpPr>
        <p:spPr>
          <a:xfrm>
            <a:off x="360609" y="2015732"/>
            <a:ext cx="11397802" cy="4243400"/>
          </a:xfrm>
        </p:spPr>
        <p:txBody>
          <a:bodyPr>
            <a:normAutofit fontScale="92500"/>
          </a:bodyPr>
          <a:lstStyle/>
          <a:p>
            <a:pPr marL="0" indent="0">
              <a:buNone/>
            </a:pPr>
            <a:r>
              <a:rPr lang="en-AU" b="1" dirty="0">
                <a:latin typeface="Century Gothic" panose="020B0502020202020204" pitchFamily="34" charset="0"/>
              </a:rPr>
              <a:t>Editing is the process of selecting shots and joining them together in a meaningful sequence.</a:t>
            </a:r>
          </a:p>
          <a:p>
            <a:pPr marL="0" indent="0">
              <a:buNone/>
            </a:pPr>
            <a:endParaRPr lang="en-AU" b="1" dirty="0">
              <a:latin typeface="Century Gothic" panose="020B0502020202020204" pitchFamily="34" charset="0"/>
            </a:endParaRPr>
          </a:p>
          <a:p>
            <a:pPr marL="0" indent="0">
              <a:buNone/>
            </a:pPr>
            <a:r>
              <a:rPr lang="en-AU" b="1" dirty="0">
                <a:solidFill>
                  <a:srgbClr val="FFC000"/>
                </a:solidFill>
                <a:latin typeface="Century Gothic" panose="020B0502020202020204" pitchFamily="34" charset="0"/>
              </a:rPr>
              <a:t>Crosscutting</a:t>
            </a:r>
            <a:r>
              <a:rPr lang="en-AU" b="1" dirty="0">
                <a:latin typeface="Century Gothic" panose="020B0502020202020204" pitchFamily="34" charset="0"/>
              </a:rPr>
              <a:t>: </a:t>
            </a:r>
            <a:r>
              <a:rPr lang="en-AU" dirty="0">
                <a:latin typeface="Century Gothic" panose="020B0502020202020204" pitchFamily="34" charset="0"/>
              </a:rPr>
              <a:t>is a technique that allows film to tell the stories of several characters.  The editor crosscuts from one scene to another to allow two or more storylines to be advanced.</a:t>
            </a:r>
          </a:p>
          <a:p>
            <a:pPr marL="0" indent="0">
              <a:buNone/>
            </a:pPr>
            <a:r>
              <a:rPr lang="en-AU" b="1" dirty="0">
                <a:solidFill>
                  <a:srgbClr val="FFC000"/>
                </a:solidFill>
                <a:latin typeface="Century Gothic" panose="020B0502020202020204" pitchFamily="34" charset="0"/>
              </a:rPr>
              <a:t>Matching the scenes</a:t>
            </a:r>
            <a:r>
              <a:rPr lang="en-AU" dirty="0">
                <a:latin typeface="Century Gothic" panose="020B0502020202020204" pitchFamily="34" charset="0"/>
              </a:rPr>
              <a:t>: allows crosscuts to occur smoothly, encouraging the audience to see connections between the experiences of different characters.</a:t>
            </a:r>
          </a:p>
          <a:p>
            <a:pPr marL="0" indent="0">
              <a:buNone/>
            </a:pPr>
            <a:r>
              <a:rPr lang="en-AU" b="1" dirty="0">
                <a:solidFill>
                  <a:srgbClr val="FFC000"/>
                </a:solidFill>
                <a:latin typeface="Century Gothic" panose="020B0502020202020204" pitchFamily="34" charset="0"/>
              </a:rPr>
              <a:t>A montage sequence</a:t>
            </a:r>
            <a:r>
              <a:rPr lang="en-AU" dirty="0">
                <a:latin typeface="Century Gothic" panose="020B0502020202020204" pitchFamily="34" charset="0"/>
              </a:rPr>
              <a:t>: is composed of a series of quick shots, often accompanied by music.  It can depict a relatively long passage of time, through selection of images showing significant events in a character’s life.  It can also portray a rapid series of thoughts and images passing through a character’s mind.</a:t>
            </a:r>
          </a:p>
          <a:p>
            <a:pPr marL="0" inden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1820812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latin typeface="Century Gothic" panose="020B0502020202020204" pitchFamily="34" charset="0"/>
              </a:rPr>
              <a:t>sound</a:t>
            </a:r>
          </a:p>
        </p:txBody>
      </p:sp>
      <p:sp>
        <p:nvSpPr>
          <p:cNvPr id="3" name="Content Placeholder 2"/>
          <p:cNvSpPr>
            <a:spLocks noGrp="1"/>
          </p:cNvSpPr>
          <p:nvPr>
            <p:ph idx="1"/>
          </p:nvPr>
        </p:nvSpPr>
        <p:spPr>
          <a:xfrm>
            <a:off x="579549" y="2015732"/>
            <a:ext cx="11024316" cy="4127491"/>
          </a:xfrm>
        </p:spPr>
        <p:txBody>
          <a:bodyPr/>
          <a:lstStyle/>
          <a:p>
            <a:pPr marL="0" indent="0">
              <a:buNone/>
            </a:pPr>
            <a:r>
              <a:rPr lang="en-AU" dirty="0">
                <a:latin typeface="Century Gothic" panose="020B0502020202020204" pitchFamily="34" charset="0"/>
              </a:rPr>
              <a:t>A film’s soundtrack has two main components:</a:t>
            </a:r>
          </a:p>
          <a:p>
            <a:pPr marL="0" indent="0">
              <a:buNone/>
            </a:pPr>
            <a:endParaRPr lang="en-AU" b="1" dirty="0">
              <a:latin typeface="Century Gothic" panose="020B0502020202020204" pitchFamily="34" charset="0"/>
            </a:endParaRPr>
          </a:p>
          <a:p>
            <a:pPr marL="0" indent="0">
              <a:buNone/>
            </a:pPr>
            <a:r>
              <a:rPr lang="en-AU" b="1" dirty="0">
                <a:latin typeface="Century Gothic" panose="020B0502020202020204" pitchFamily="34" charset="0"/>
              </a:rPr>
              <a:t>Dialogue and sounds of action (both seen and unseen): </a:t>
            </a:r>
            <a:r>
              <a:rPr lang="en-AU" dirty="0">
                <a:latin typeface="Century Gothic" panose="020B0502020202020204" pitchFamily="34" charset="0"/>
              </a:rPr>
              <a:t>e.g. footsteps, a door closing, traffic noise or natural phenomena such as birdsong or rain.</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The music soundtrack</a:t>
            </a:r>
            <a:r>
              <a:rPr lang="en-AU" dirty="0">
                <a:latin typeface="Century Gothic" panose="020B0502020202020204" pitchFamily="34" charset="0"/>
              </a:rPr>
              <a:t>: which plays a crucial role in creating mood and atmosphere, establishing social and historical context, and enhancing the emotional impact of a scene.  The music soundtrack can be </a:t>
            </a:r>
            <a:r>
              <a:rPr lang="en-AU" b="1" dirty="0">
                <a:latin typeface="Century Gothic" panose="020B0502020202020204" pitchFamily="34" charset="0"/>
              </a:rPr>
              <a:t>diegetic </a:t>
            </a:r>
            <a:r>
              <a:rPr lang="en-AU" dirty="0">
                <a:latin typeface="Century Gothic" panose="020B0502020202020204" pitchFamily="34" charset="0"/>
              </a:rPr>
              <a:t>(produced by a source within the world of film) or </a:t>
            </a:r>
            <a:r>
              <a:rPr lang="en-AU" b="1" dirty="0">
                <a:latin typeface="Century Gothic" panose="020B0502020202020204" pitchFamily="34" charset="0"/>
              </a:rPr>
              <a:t>non-diegetic</a:t>
            </a:r>
            <a:r>
              <a:rPr lang="en-AU" dirty="0">
                <a:latin typeface="Century Gothic" panose="020B0502020202020204" pitchFamily="34" charset="0"/>
              </a:rPr>
              <a:t> (only able to be heard by the audience).</a:t>
            </a:r>
            <a:endParaRPr lang="en-AU" b="1"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2700755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Century Gothic" panose="020B0502020202020204" pitchFamily="34" charset="0"/>
              </a:rPr>
              <a:t>Writing about film style</a:t>
            </a:r>
          </a:p>
        </p:txBody>
      </p:sp>
      <p:sp>
        <p:nvSpPr>
          <p:cNvPr id="3" name="Content Placeholder 2"/>
          <p:cNvSpPr>
            <a:spLocks noGrp="1"/>
          </p:cNvSpPr>
          <p:nvPr>
            <p:ph idx="1"/>
          </p:nvPr>
        </p:nvSpPr>
        <p:spPr>
          <a:xfrm>
            <a:off x="321973" y="1687132"/>
            <a:ext cx="11462196" cy="4572000"/>
          </a:xfrm>
        </p:spPr>
        <p:txBody>
          <a:bodyPr/>
          <a:lstStyle/>
          <a:p>
            <a:pPr marL="0" indent="0">
              <a:buNone/>
            </a:pPr>
            <a:r>
              <a:rPr lang="en-AU" dirty="0">
                <a:latin typeface="Century Gothic" panose="020B0502020202020204" pitchFamily="34" charset="0"/>
              </a:rPr>
              <a:t>The following paragraphs show how </a:t>
            </a:r>
            <a:r>
              <a:rPr lang="en-AU" b="1" u="sng" dirty="0">
                <a:latin typeface="Century Gothic" panose="020B0502020202020204" pitchFamily="34" charset="0"/>
              </a:rPr>
              <a:t>several</a:t>
            </a:r>
            <a:r>
              <a:rPr lang="en-AU" dirty="0">
                <a:latin typeface="Century Gothic" panose="020B0502020202020204" pitchFamily="34" charset="0"/>
              </a:rPr>
              <a:t> elements of film style are combined in the key scenes of a film to construct character, convey context and develop the narrative:</a:t>
            </a:r>
          </a:p>
          <a:p>
            <a:pPr marL="0" indent="0">
              <a:buNone/>
            </a:pPr>
            <a:endParaRPr lang="en-AU" dirty="0">
              <a:latin typeface="Century Gothic" panose="020B0502020202020204" pitchFamily="34" charset="0"/>
            </a:endParaRPr>
          </a:p>
          <a:p>
            <a:pPr marL="0" indent="0">
              <a:buNone/>
            </a:pPr>
            <a:r>
              <a:rPr lang="en-AU" sz="1600" i="1" dirty="0">
                <a:solidFill>
                  <a:srgbClr val="00B050"/>
                </a:solidFill>
                <a:latin typeface="Century Gothic" panose="020B0502020202020204" pitchFamily="34" charset="0"/>
              </a:rPr>
              <a:t>The editing in the first minutes of Into The Wild juxtaposes two scenes: Chris’ mother’s distress on ‘hearing’ (or dreaming of) his voice, and Chris’ views of wilderness from a train as he arrives in Alaska.  Contrasts establish important ideas in the text; in his parents’ world, lighting is dim and blue. Camera angles and shot composition are tight and claustrophobic; the soundtrack comprises natural sound effects and dialogue.  In the next scenes, bright white light reflects the broad, snowy wilderness; close-up images are interspersed with wide shots showing the long railway lines and the vast countryside; the soundtrack is primarily music – gentle guitar-playing and humming.  Thus the film efficiently conveys the grief and conflict of Chris McCandless’ family life and his parents’ experience after his disappearance, as well as the contrasting themes of his journey: solitude, wilderness, adventure and freedom.</a:t>
            </a:r>
          </a:p>
          <a:p>
            <a:pPr marL="0" indent="0">
              <a:buNone/>
            </a:pPr>
            <a:r>
              <a:rPr lang="en-AU" sz="1600" i="1" dirty="0">
                <a:solidFill>
                  <a:srgbClr val="00B050"/>
                </a:solidFill>
                <a:latin typeface="Century Gothic" panose="020B0502020202020204" pitchFamily="34" charset="0"/>
              </a:rPr>
              <a:t>								</a:t>
            </a:r>
          </a:p>
        </p:txBody>
      </p:sp>
    </p:spTree>
    <p:extLst>
      <p:ext uri="{BB962C8B-B14F-4D97-AF65-F5344CB8AC3E}">
        <p14:creationId xmlns:p14="http://schemas.microsoft.com/office/powerpoint/2010/main" val="4057552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1857" y="328001"/>
            <a:ext cx="9291215" cy="1049235"/>
          </a:xfrm>
        </p:spPr>
        <p:txBody>
          <a:bodyPr/>
          <a:lstStyle/>
          <a:p>
            <a:r>
              <a:rPr lang="en-AU" dirty="0">
                <a:latin typeface="Century Gothic" panose="020B0502020202020204" pitchFamily="34" charset="0"/>
              </a:rPr>
              <a:t>Narrative viewpoint</a:t>
            </a:r>
          </a:p>
        </p:txBody>
      </p:sp>
      <p:sp>
        <p:nvSpPr>
          <p:cNvPr id="3" name="Content Placeholder 2"/>
          <p:cNvSpPr>
            <a:spLocks noGrp="1"/>
          </p:cNvSpPr>
          <p:nvPr>
            <p:ph idx="1"/>
          </p:nvPr>
        </p:nvSpPr>
        <p:spPr>
          <a:xfrm>
            <a:off x="386366" y="1209809"/>
            <a:ext cx="11462196" cy="4817504"/>
          </a:xfrm>
        </p:spPr>
        <p:txBody>
          <a:bodyPr>
            <a:normAutofit fontScale="85000" lnSpcReduction="10000"/>
          </a:bodyPr>
          <a:lstStyle/>
          <a:p>
            <a:pPr marL="0" indent="0">
              <a:buNone/>
            </a:pPr>
            <a:r>
              <a:rPr lang="en-AU" dirty="0">
                <a:latin typeface="Century Gothic" panose="020B0502020202020204" pitchFamily="34" charset="0"/>
              </a:rPr>
              <a:t>Films usually position the audience to experience events from  the viewpoint of a particular character or characters.  This gives the view a strong sense of empathy with those characters, and of being involved in the film’s events – that is, of being an active rather than a passive spectator.</a:t>
            </a:r>
          </a:p>
          <a:p>
            <a:pPr marL="0" indent="0">
              <a:buNone/>
            </a:pPr>
            <a:r>
              <a:rPr lang="en-AU" b="1" u="sng" dirty="0">
                <a:solidFill>
                  <a:srgbClr val="00B050"/>
                </a:solidFill>
                <a:latin typeface="Century Gothic" panose="020B0502020202020204" pitchFamily="34" charset="0"/>
              </a:rPr>
              <a:t>Techniques for creating narrative viewpoint in a film include the following:</a:t>
            </a:r>
          </a:p>
          <a:p>
            <a:pPr marL="0" indent="0">
              <a:buNone/>
            </a:pPr>
            <a:r>
              <a:rPr lang="en-AU" b="1" dirty="0">
                <a:latin typeface="Century Gothic" panose="020B0502020202020204" pitchFamily="34" charset="0"/>
              </a:rPr>
              <a:t>Point-of-view shots: </a:t>
            </a:r>
            <a:r>
              <a:rPr lang="en-AU" dirty="0">
                <a:latin typeface="Century Gothic" panose="020B0502020202020204" pitchFamily="34" charset="0"/>
              </a:rPr>
              <a:t>show what a certain character sees.  For example, the editor could cut between point-of-view shots  showing the action, and clos-up shots of a face to show the character’s reactions.</a:t>
            </a:r>
          </a:p>
          <a:p>
            <a:pPr marL="0" indent="0">
              <a:buNone/>
            </a:pPr>
            <a:r>
              <a:rPr lang="en-AU" b="1" dirty="0">
                <a:latin typeface="Century Gothic" panose="020B0502020202020204" pitchFamily="34" charset="0"/>
              </a:rPr>
              <a:t>The images and sounds flowing through a character’s mind </a:t>
            </a:r>
            <a:r>
              <a:rPr lang="en-AU" dirty="0">
                <a:latin typeface="Century Gothic" panose="020B0502020202020204" pitchFamily="34" charset="0"/>
              </a:rPr>
              <a:t>can be shown through a sequence of shots and the soundtrack, as in a dream sequence</a:t>
            </a:r>
          </a:p>
          <a:p>
            <a:pPr marL="0" indent="0">
              <a:buNone/>
            </a:pPr>
            <a:r>
              <a:rPr lang="en-AU" b="1" dirty="0">
                <a:latin typeface="Century Gothic" panose="020B0502020202020204" pitchFamily="34" charset="0"/>
              </a:rPr>
              <a:t>A narrative voice-over: </a:t>
            </a:r>
            <a:r>
              <a:rPr lang="en-AU" dirty="0">
                <a:latin typeface="Century Gothic" panose="020B0502020202020204" pitchFamily="34" charset="0"/>
              </a:rPr>
              <a:t>allows one or two main characters to convey information to the audience.   This gives the audience close knowledge and understanding of that character’s underlying motivations, thoughts and feelings.</a:t>
            </a:r>
          </a:p>
          <a:p>
            <a:pPr marL="0" indent="0">
              <a:buNone/>
            </a:pPr>
            <a:r>
              <a:rPr lang="en-AU" b="1" dirty="0">
                <a:solidFill>
                  <a:srgbClr val="FFC000"/>
                </a:solidFill>
                <a:latin typeface="Century Gothic" panose="020B0502020202020204" pitchFamily="34" charset="0"/>
              </a:rPr>
              <a:t>By showing events from the perspective of a particular character, the film encourages us to understand their behaviour and to feel sympathetic towards that character.  This is an important feature to address when analysing a film, since it affects how we respond to the ideas and values it explores.</a:t>
            </a:r>
          </a:p>
        </p:txBody>
      </p:sp>
    </p:spTree>
    <p:extLst>
      <p:ext uri="{BB962C8B-B14F-4D97-AF65-F5344CB8AC3E}">
        <p14:creationId xmlns:p14="http://schemas.microsoft.com/office/powerpoint/2010/main" val="2891596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Century Gothic" panose="020B0502020202020204" pitchFamily="34" charset="0"/>
              </a:rPr>
              <a:t>Themes in The Shawshank Redemption</a:t>
            </a:r>
          </a:p>
        </p:txBody>
      </p:sp>
      <p:sp>
        <p:nvSpPr>
          <p:cNvPr id="3" name="Content Placeholder 2"/>
          <p:cNvSpPr>
            <a:spLocks noGrp="1"/>
          </p:cNvSpPr>
          <p:nvPr>
            <p:ph idx="1"/>
          </p:nvPr>
        </p:nvSpPr>
        <p:spPr/>
        <p:txBody>
          <a:bodyPr>
            <a:normAutofit fontScale="92500" lnSpcReduction="20000"/>
          </a:bodyPr>
          <a:lstStyle/>
          <a:p>
            <a:pPr marL="0" indent="0">
              <a:buNone/>
            </a:pPr>
            <a:r>
              <a:rPr lang="en-AU" dirty="0">
                <a:latin typeface="Century Gothic" panose="020B0502020202020204" pitchFamily="34" charset="0"/>
              </a:rPr>
              <a:t>Courage</a:t>
            </a:r>
          </a:p>
          <a:p>
            <a:pPr marL="0" indent="0">
              <a:buNone/>
            </a:pPr>
            <a:r>
              <a:rPr lang="en-AU" dirty="0">
                <a:latin typeface="Century Gothic" panose="020B0502020202020204" pitchFamily="34" charset="0"/>
              </a:rPr>
              <a:t>Loyalty</a:t>
            </a:r>
          </a:p>
          <a:p>
            <a:pPr marL="0" indent="0">
              <a:buNone/>
            </a:pPr>
            <a:r>
              <a:rPr lang="en-AU" dirty="0">
                <a:latin typeface="Century Gothic" panose="020B0502020202020204" pitchFamily="34" charset="0"/>
              </a:rPr>
              <a:t>The power of the mind v. power of authority</a:t>
            </a:r>
          </a:p>
          <a:p>
            <a:pPr marL="0" indent="0">
              <a:buNone/>
            </a:pPr>
            <a:r>
              <a:rPr lang="en-AU" dirty="0">
                <a:latin typeface="Century Gothic" panose="020B0502020202020204" pitchFamily="34" charset="0"/>
              </a:rPr>
              <a:t>Institutionalisation</a:t>
            </a:r>
          </a:p>
          <a:p>
            <a:pPr marL="0" indent="0">
              <a:buNone/>
            </a:pPr>
            <a:r>
              <a:rPr lang="en-AU" dirty="0">
                <a:latin typeface="Century Gothic" panose="020B0502020202020204" pitchFamily="34" charset="0"/>
              </a:rPr>
              <a:t>Corruption</a:t>
            </a:r>
          </a:p>
          <a:p>
            <a:pPr marL="0" indent="0">
              <a:buNone/>
            </a:pPr>
            <a:r>
              <a:rPr lang="en-AU" dirty="0">
                <a:latin typeface="Century Gothic" panose="020B0502020202020204" pitchFamily="34" charset="0"/>
              </a:rPr>
              <a:t>Justice/injustice</a:t>
            </a:r>
          </a:p>
          <a:p>
            <a:pPr marL="0" indent="0">
              <a:buNone/>
            </a:pPr>
            <a:r>
              <a:rPr lang="en-AU" dirty="0">
                <a:latin typeface="Century Gothic" panose="020B0502020202020204" pitchFamily="34" charset="0"/>
              </a:rPr>
              <a:t>Freedom</a:t>
            </a:r>
          </a:p>
          <a:p>
            <a:pPr marL="0" indent="0">
              <a:buNone/>
            </a:pPr>
            <a:r>
              <a:rPr lang="en-AU" dirty="0">
                <a:latin typeface="Century Gothic" panose="020B0502020202020204" pitchFamily="34" charset="0"/>
              </a:rPr>
              <a:t>Hope</a:t>
            </a:r>
          </a:p>
          <a:p>
            <a:pPr marL="0" indent="0">
              <a:buNone/>
            </a:pPr>
            <a:endParaRPr lang="en-AU" dirty="0"/>
          </a:p>
        </p:txBody>
      </p:sp>
      <p:sp>
        <p:nvSpPr>
          <p:cNvPr id="4" name="Rectangle 1"/>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AU" altLang="en-US" sz="1700" b="1" i="0" u="none" strike="noStrike" cap="none" normalizeH="0" baseline="0">
                <a:ln>
                  <a:noFill/>
                </a:ln>
                <a:solidFill>
                  <a:srgbClr val="000000"/>
                </a:solidFill>
                <a:effectLst/>
                <a:latin typeface="Arial" panose="020B0604020202020204" pitchFamily="34" charset="0"/>
                <a:ea typeface="Arial Unicode MS" panose="020B0604020202020204" pitchFamily="34" charset="-128"/>
                <a:cs typeface="Arial" panose="020B0604020202020204" pitchFamily="34" charset="0"/>
              </a:rPr>
              <a:t>Themes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0" y="457200"/>
            <a:ext cx="12192000" cy="952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spTree>
    <p:extLst>
      <p:ext uri="{BB962C8B-B14F-4D97-AF65-F5344CB8AC3E}">
        <p14:creationId xmlns:p14="http://schemas.microsoft.com/office/powerpoint/2010/main" val="28657115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latin typeface="Century Gothic" panose="020B0502020202020204" pitchFamily="34" charset="0"/>
              </a:rPr>
              <a:t>power</a:t>
            </a:r>
          </a:p>
        </p:txBody>
      </p:sp>
      <p:sp>
        <p:nvSpPr>
          <p:cNvPr id="3" name="Content Placeholder 2"/>
          <p:cNvSpPr>
            <a:spLocks noGrp="1"/>
          </p:cNvSpPr>
          <p:nvPr>
            <p:ph idx="1"/>
          </p:nvPr>
        </p:nvSpPr>
        <p:spPr>
          <a:xfrm flipV="1">
            <a:off x="8680360" y="1512340"/>
            <a:ext cx="2487437" cy="767221"/>
          </a:xfrm>
        </p:spPr>
        <p:txBody>
          <a:bodyPr/>
          <a:lstStyle/>
          <a:p>
            <a:pPr marL="0" indent="0">
              <a:buNone/>
            </a:pPr>
            <a:endParaRPr lang="en-AU" dirty="0"/>
          </a:p>
        </p:txBody>
      </p:sp>
      <p:sp>
        <p:nvSpPr>
          <p:cNvPr id="6" name="Rectangle 3"/>
          <p:cNvSpPr>
            <a:spLocks noChangeArrowheads="1"/>
          </p:cNvSpPr>
          <p:nvPr/>
        </p:nvSpPr>
        <p:spPr bwMode="auto">
          <a:xfrm>
            <a:off x="270457" y="2224045"/>
            <a:ext cx="1161674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AU" altLang="en-US"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Prisoners vs. Guards - Where the guards have the legal and perceived power</a:t>
            </a:r>
          </a:p>
          <a:p>
            <a:pPr marL="0" marR="0" lvl="0" indent="0" algn="l" defTabSz="914400" rtl="0" eaLnBrk="0" fontAlgn="base" latinLnBrk="0" hangingPunct="0">
              <a:lnSpc>
                <a:spcPct val="100000"/>
              </a:lnSpc>
              <a:spcBef>
                <a:spcPct val="0"/>
              </a:spcBef>
              <a:spcAft>
                <a:spcPct val="0"/>
              </a:spcAft>
              <a:buClrTx/>
              <a:buSzTx/>
              <a:tabLst/>
            </a:pPr>
            <a:r>
              <a:rPr kumimoji="0" lang="en-AU" altLang="en-US"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tabLst/>
            </a:pPr>
            <a:r>
              <a:rPr lang="en-AU" altLang="en-US" dirty="0">
                <a:latin typeface="Century Gothic" panose="020B0502020202020204" pitchFamily="34" charset="0"/>
                <a:ea typeface="Times New Roman" panose="02020603050405020304" pitchFamily="18" charset="0"/>
              </a:rPr>
              <a:t>2. </a:t>
            </a:r>
            <a:r>
              <a:rPr kumimoji="0" lang="en-AU" altLang="en-US"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Andy vs. Norton - Andy has the 'real' power; his intellect and inner strength </a:t>
            </a:r>
          </a:p>
          <a:p>
            <a:pPr marL="0" marR="0" lvl="0" indent="0" algn="l" defTabSz="914400" rtl="0" eaLnBrk="0" fontAlgn="base" latinLnBrk="0" hangingPunct="0">
              <a:lnSpc>
                <a:spcPct val="100000"/>
              </a:lnSpc>
              <a:spcBef>
                <a:spcPct val="0"/>
              </a:spcBef>
              <a:spcAft>
                <a:spcPct val="0"/>
              </a:spcAft>
              <a:buClrTx/>
              <a:buSzTx/>
              <a:tabLst/>
            </a:pPr>
            <a:endParaRPr lang="en-AU" altLang="en-US" dirty="0">
              <a:latin typeface="Century Gothic" panose="020B0502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AU" altLang="en-US"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3.</a:t>
            </a:r>
            <a:r>
              <a:rPr kumimoji="0" lang="en-AU" altLang="en-US" b="0" i="0" u="none" strike="noStrike" cap="none" normalizeH="0" dirty="0">
                <a:ln>
                  <a:noFill/>
                </a:ln>
                <a:solidFill>
                  <a:schemeClr val="tx1"/>
                </a:solidFill>
                <a:effectLst/>
                <a:latin typeface="Century Gothic" panose="020B0502020202020204" pitchFamily="34" charset="0"/>
                <a:ea typeface="Times New Roman" panose="02020603050405020304" pitchFamily="18" charset="0"/>
              </a:rPr>
              <a:t> </a:t>
            </a:r>
            <a:r>
              <a:rPr kumimoji="0" lang="en-AU" altLang="en-US"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The Sisters vs. Other Prisoners - The sisters have physical power (in numbers) but Andy has the power to fight them mentally </a:t>
            </a:r>
          </a:p>
          <a:p>
            <a:pPr marL="0" marR="0" lvl="0" indent="0" algn="l" defTabSz="914400" rtl="0" eaLnBrk="0" fontAlgn="base" latinLnBrk="0" hangingPunct="0">
              <a:lnSpc>
                <a:spcPct val="100000"/>
              </a:lnSpc>
              <a:spcBef>
                <a:spcPct val="0"/>
              </a:spcBef>
              <a:spcAft>
                <a:spcPct val="0"/>
              </a:spcAft>
              <a:buClrTx/>
              <a:buSzTx/>
              <a:tabLst/>
            </a:pPr>
            <a:endParaRPr kumimoji="0" lang="en-AU" altLang="en-US"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lang="en-AU" altLang="en-US" dirty="0">
                <a:latin typeface="Century Gothic" panose="020B0502020202020204" pitchFamily="34" charset="0"/>
                <a:ea typeface="Times New Roman" panose="02020603050405020304" pitchFamily="18" charset="0"/>
              </a:rPr>
              <a:t>4. </a:t>
            </a:r>
            <a:r>
              <a:rPr kumimoji="0" lang="en-AU" altLang="en-US"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The Prisoners vs. the Outside World - The prisoners lose their power to fear of the unknown </a:t>
            </a:r>
          </a:p>
          <a:p>
            <a:pPr marL="0" marR="0" lvl="0" indent="0" algn="l" defTabSz="914400" rtl="0" eaLnBrk="0" fontAlgn="base" latinLnBrk="0" hangingPunct="0">
              <a:lnSpc>
                <a:spcPct val="100000"/>
              </a:lnSpc>
              <a:spcBef>
                <a:spcPct val="0"/>
              </a:spcBef>
              <a:spcAft>
                <a:spcPct val="0"/>
              </a:spcAft>
              <a:buClrTx/>
              <a:buSzTx/>
              <a:tabLst/>
            </a:pPr>
            <a:endParaRPr lang="en-AU" altLang="en-US" dirty="0">
              <a:latin typeface="Century Gothic" panose="020B0502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tabLst/>
            </a:pPr>
            <a:r>
              <a:rPr kumimoji="0" lang="en-AU" altLang="en-US"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5.</a:t>
            </a:r>
            <a:r>
              <a:rPr kumimoji="0" lang="en-AU" altLang="en-US" b="0" i="0" u="none" strike="noStrike" cap="none" normalizeH="0" dirty="0">
                <a:ln>
                  <a:noFill/>
                </a:ln>
                <a:solidFill>
                  <a:schemeClr val="tx1"/>
                </a:solidFill>
                <a:effectLst/>
                <a:latin typeface="Century Gothic" panose="020B0502020202020204" pitchFamily="34" charset="0"/>
                <a:ea typeface="Times New Roman" panose="02020603050405020304" pitchFamily="18" charset="0"/>
              </a:rPr>
              <a:t> </a:t>
            </a:r>
            <a:r>
              <a:rPr kumimoji="0" lang="en-AU" altLang="en-US" b="0" i="0" u="none" strike="noStrike" cap="none" normalizeH="0" baseline="0" dirty="0">
                <a:ln>
                  <a:noFill/>
                </a:ln>
                <a:solidFill>
                  <a:schemeClr val="tx1"/>
                </a:solidFill>
                <a:effectLst/>
                <a:latin typeface="Century Gothic" panose="020B0502020202020204" pitchFamily="34" charset="0"/>
                <a:ea typeface="Times New Roman" panose="02020603050405020304" pitchFamily="18" charset="0"/>
              </a:rPr>
              <a:t>Norton/Hadley vs. The Law - Ironic that these characters who are perceived 'upholders' of the law are more corrupt that some prisoners.</a:t>
            </a:r>
            <a:r>
              <a:rPr kumimoji="0" lang="en-AU" altLang="en-US" sz="1200" b="0" i="0" u="none" strike="noStrike" cap="none" normalizeH="0" baseline="0" dirty="0">
                <a:ln>
                  <a:noFill/>
                </a:ln>
                <a:solidFill>
                  <a:schemeClr val="tx1"/>
                </a:solidFill>
                <a:effectLst/>
                <a:latin typeface="Verdana" panose="020B0604030504040204" pitchFamily="34" charset="0"/>
                <a:ea typeface="Times New Roman" panose="02020603050405020304" pitchFamily="18" charset="0"/>
              </a:rPr>
              <a:t> </a:t>
            </a:r>
            <a:endParaRPr kumimoji="0" lang="en-AU"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AU"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19334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699" y="386367"/>
            <a:ext cx="11694016" cy="1068946"/>
          </a:xfrm>
        </p:spPr>
        <p:txBody>
          <a:bodyPr>
            <a:normAutofit fontScale="90000"/>
          </a:bodyPr>
          <a:lstStyle/>
          <a:p>
            <a:pPr lvl="0"/>
            <a:r>
              <a:rPr lang="en-AU" dirty="0">
                <a:latin typeface="Century Gothic" panose="020B0502020202020204" pitchFamily="34" charset="0"/>
              </a:rPr>
              <a:t>Analyse the stylistic features used by Frank </a:t>
            </a:r>
            <a:r>
              <a:rPr lang="en-AU" dirty="0" err="1">
                <a:latin typeface="Century Gothic" panose="020B0502020202020204" pitchFamily="34" charset="0"/>
              </a:rPr>
              <a:t>Darabont</a:t>
            </a:r>
            <a:r>
              <a:rPr lang="en-AU" dirty="0">
                <a:latin typeface="Century Gothic" panose="020B0502020202020204" pitchFamily="34" charset="0"/>
              </a:rPr>
              <a:t> to present the idea of hope in The Shawshank Redemption</a:t>
            </a:r>
            <a:br>
              <a:rPr lang="en-AU" dirty="0">
                <a:latin typeface="Century Gothic" panose="020B0502020202020204" pitchFamily="34" charset="0"/>
              </a:rPr>
            </a:br>
            <a:endParaRPr lang="en-AU" dirty="0"/>
          </a:p>
        </p:txBody>
      </p:sp>
      <p:sp>
        <p:nvSpPr>
          <p:cNvPr id="3" name="Content Placeholder 2"/>
          <p:cNvSpPr>
            <a:spLocks noGrp="1"/>
          </p:cNvSpPr>
          <p:nvPr>
            <p:ph idx="1"/>
          </p:nvPr>
        </p:nvSpPr>
        <p:spPr>
          <a:xfrm>
            <a:off x="386366" y="1455314"/>
            <a:ext cx="11359165" cy="4011032"/>
          </a:xfrm>
        </p:spPr>
        <p:txBody>
          <a:bodyPr/>
          <a:lstStyle/>
          <a:p>
            <a:pPr marL="0" indent="0">
              <a:buNone/>
            </a:pPr>
            <a:r>
              <a:rPr lang="en-AU" dirty="0">
                <a:latin typeface="Century Gothic" panose="020B0502020202020204" pitchFamily="34" charset="0"/>
              </a:rPr>
              <a:t>What is meant by ‘Hope’ in this context?</a:t>
            </a:r>
          </a:p>
          <a:p>
            <a:pPr marL="0" indent="0">
              <a:buNone/>
            </a:pPr>
            <a:r>
              <a:rPr lang="en-AU" dirty="0">
                <a:latin typeface="Century Gothic" panose="020B0502020202020204" pitchFamily="34" charset="0"/>
              </a:rPr>
              <a:t>Which character/s represent hope in the film?  How?</a:t>
            </a:r>
          </a:p>
          <a:p>
            <a:pPr marL="0" indent="0">
              <a:buNone/>
            </a:pPr>
            <a:r>
              <a:rPr lang="en-AU" dirty="0">
                <a:latin typeface="Century Gothic" panose="020B0502020202020204" pitchFamily="34" charset="0"/>
              </a:rPr>
              <a:t>What stylistic devices are used to promote this to the audience?</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TIP: Identify a focus scene, the rooftop scene, for example.  Explore the stylistic devices used; the sound, editing, shots, angles, narrative, </a:t>
            </a:r>
            <a:r>
              <a:rPr lang="en-AU" dirty="0" err="1">
                <a:latin typeface="Century Gothic" panose="020B0502020202020204" pitchFamily="34" charset="0"/>
              </a:rPr>
              <a:t>mise</a:t>
            </a:r>
            <a:r>
              <a:rPr lang="en-AU" dirty="0">
                <a:latin typeface="Century Gothic" panose="020B0502020202020204" pitchFamily="34" charset="0"/>
              </a:rPr>
              <a:t>-</a:t>
            </a:r>
            <a:r>
              <a:rPr lang="en-AU" dirty="0" err="1">
                <a:latin typeface="Century Gothic" panose="020B0502020202020204" pitchFamily="34" charset="0"/>
              </a:rPr>
              <a:t>en</a:t>
            </a:r>
            <a:r>
              <a:rPr lang="en-AU" dirty="0">
                <a:latin typeface="Century Gothic" panose="020B0502020202020204" pitchFamily="34" charset="0"/>
              </a:rPr>
              <a:t>-scene.</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How does this scene present the idea of hope?</a:t>
            </a:r>
          </a:p>
        </p:txBody>
      </p:sp>
    </p:spTree>
    <p:extLst>
      <p:ext uri="{BB962C8B-B14F-4D97-AF65-F5344CB8AC3E}">
        <p14:creationId xmlns:p14="http://schemas.microsoft.com/office/powerpoint/2010/main" val="3297988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821" y="804519"/>
            <a:ext cx="11784168" cy="1049235"/>
          </a:xfrm>
        </p:spPr>
        <p:txBody>
          <a:bodyPr>
            <a:normAutofit fontScale="90000"/>
          </a:bodyPr>
          <a:lstStyle/>
          <a:p>
            <a:pPr lvl="0"/>
            <a:r>
              <a:rPr lang="en-AU" dirty="0">
                <a:latin typeface="Century Gothic" panose="020B0502020202020204" pitchFamily="34" charset="0"/>
              </a:rPr>
              <a:t>Discuss the stylistic features used to present an idea (or ideas) in </a:t>
            </a:r>
            <a:r>
              <a:rPr lang="en-AU" i="1" dirty="0">
                <a:latin typeface="Century Gothic" panose="020B0502020202020204" pitchFamily="34" charset="0"/>
              </a:rPr>
              <a:t>The Shawshank Redemption</a:t>
            </a:r>
            <a:br>
              <a:rPr lang="en-AU" i="1" dirty="0">
                <a:latin typeface="Century Gothic" panose="020B0502020202020204" pitchFamily="34" charset="0"/>
              </a:rPr>
            </a:br>
            <a:endParaRPr lang="en-AU" dirty="0"/>
          </a:p>
        </p:txBody>
      </p:sp>
      <p:sp>
        <p:nvSpPr>
          <p:cNvPr id="3" name="Content Placeholder 2"/>
          <p:cNvSpPr>
            <a:spLocks noGrp="1"/>
          </p:cNvSpPr>
          <p:nvPr>
            <p:ph idx="1"/>
          </p:nvPr>
        </p:nvSpPr>
        <p:spPr>
          <a:xfrm>
            <a:off x="115911" y="2015732"/>
            <a:ext cx="11900078" cy="4050217"/>
          </a:xfrm>
        </p:spPr>
        <p:txBody>
          <a:bodyPr/>
          <a:lstStyle/>
          <a:p>
            <a:pPr marL="0" indent="0">
              <a:buNone/>
            </a:pPr>
            <a:r>
              <a:rPr lang="en-AU" dirty="0">
                <a:latin typeface="Century Gothic" panose="020B0502020202020204" pitchFamily="34" charset="0"/>
              </a:rPr>
              <a:t>Select a theme to guide this approach.  For example, Institutionalisation.  </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You could explore the idea of what it means to become ‘institutionalised’, and how this is explored through the characters, using stylistic devices; Andy, Red and particularly Brooks are good examples.</a:t>
            </a: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3648793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662" y="328001"/>
            <a:ext cx="11797048" cy="1049235"/>
          </a:xfrm>
        </p:spPr>
        <p:txBody>
          <a:bodyPr>
            <a:normAutofit fontScale="90000"/>
          </a:bodyPr>
          <a:lstStyle/>
          <a:p>
            <a:pPr lvl="0"/>
            <a:r>
              <a:rPr lang="en-AU" dirty="0">
                <a:latin typeface="Century Gothic" panose="020B0502020202020204" pitchFamily="34" charset="0"/>
              </a:rPr>
              <a:t>Explore the stylistic features used to present different perspectives in </a:t>
            </a:r>
            <a:r>
              <a:rPr lang="en-AU" i="1" dirty="0">
                <a:latin typeface="Century Gothic" panose="020B0502020202020204" pitchFamily="34" charset="0"/>
              </a:rPr>
              <a:t>The Shawshank Redemption</a:t>
            </a:r>
            <a:br>
              <a:rPr lang="en-AU" i="1" dirty="0">
                <a:latin typeface="Century Gothic" panose="020B0502020202020204" pitchFamily="34" charset="0"/>
              </a:rPr>
            </a:br>
            <a:endParaRPr lang="en-AU" dirty="0"/>
          </a:p>
        </p:txBody>
      </p:sp>
      <p:sp>
        <p:nvSpPr>
          <p:cNvPr id="3" name="Content Placeholder 2"/>
          <p:cNvSpPr>
            <a:spLocks noGrp="1"/>
          </p:cNvSpPr>
          <p:nvPr>
            <p:ph idx="1"/>
          </p:nvPr>
        </p:nvSpPr>
        <p:spPr>
          <a:xfrm>
            <a:off x="425003" y="1377236"/>
            <a:ext cx="11397803" cy="4089109"/>
          </a:xfrm>
        </p:spPr>
        <p:txBody>
          <a:bodyPr/>
          <a:lstStyle/>
          <a:p>
            <a:pPr marL="0" indent="0">
              <a:buNone/>
            </a:pPr>
            <a:r>
              <a:rPr lang="en-AU" dirty="0">
                <a:latin typeface="Century Gothic" panose="020B0502020202020204" pitchFamily="34" charset="0"/>
              </a:rPr>
              <a:t>What do we mean by different perspectives?</a:t>
            </a:r>
          </a:p>
          <a:p>
            <a:pPr marL="0" indent="0">
              <a:buNone/>
            </a:pPr>
            <a:r>
              <a:rPr lang="en-AU" dirty="0">
                <a:latin typeface="Century Gothic" panose="020B0502020202020204" pitchFamily="34" charset="0"/>
              </a:rPr>
              <a:t>…The Guards/Norton/Andy/Brooks </a:t>
            </a:r>
            <a:r>
              <a:rPr lang="en-AU" dirty="0" err="1">
                <a:latin typeface="Century Gothic" panose="020B0502020202020204" pitchFamily="34" charset="0"/>
              </a:rPr>
              <a:t>etc</a:t>
            </a: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Identify a theme – what perspectives do the above characters take?  How do you know this?  What devices have been used?</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The idea of redemption for example – Red’s perspective of redemption is very different to that of the parole board.  </a:t>
            </a:r>
          </a:p>
          <a:p>
            <a:pPr marL="0" indent="0">
              <a:buNone/>
            </a:pPr>
            <a:endParaRPr lang="en-AU" dirty="0">
              <a:latin typeface="Century Gothic" panose="020B0502020202020204" pitchFamily="34" charset="0"/>
            </a:endParaRPr>
          </a:p>
          <a:p>
            <a:pPr marL="0" inden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14845882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b="1" dirty="0">
                <a:latin typeface="Century Gothic" panose="020B0502020202020204" pitchFamily="34" charset="0"/>
              </a:rPr>
              <a:t>Draft due</a:t>
            </a:r>
          </a:p>
        </p:txBody>
      </p:sp>
      <p:sp>
        <p:nvSpPr>
          <p:cNvPr id="3" name="Content Placeholder 2"/>
          <p:cNvSpPr>
            <a:spLocks noGrp="1"/>
          </p:cNvSpPr>
          <p:nvPr>
            <p:ph idx="1"/>
          </p:nvPr>
        </p:nvSpPr>
        <p:spPr/>
        <p:txBody>
          <a:bodyPr/>
          <a:lstStyle/>
          <a:p>
            <a:pPr marL="0" indent="0">
              <a:buNone/>
            </a:pPr>
            <a:r>
              <a:rPr lang="en-AU" dirty="0">
                <a:latin typeface="Century Gothic" panose="020B0502020202020204" pitchFamily="34" charset="0"/>
              </a:rPr>
              <a:t>Draft should be uploaded to </a:t>
            </a:r>
            <a:r>
              <a:rPr lang="en-AU" dirty="0" err="1">
                <a:latin typeface="Century Gothic" panose="020B0502020202020204" pitchFamily="34" charset="0"/>
              </a:rPr>
              <a:t>DayMap</a:t>
            </a:r>
            <a:r>
              <a:rPr lang="en-AU" dirty="0">
                <a:latin typeface="Century Gothic" panose="020B0502020202020204" pitchFamily="34" charset="0"/>
              </a:rPr>
              <a:t> on or </a:t>
            </a:r>
            <a:r>
              <a:rPr lang="en-AU">
                <a:latin typeface="Century Gothic" panose="020B0502020202020204" pitchFamily="34" charset="0"/>
              </a:rPr>
              <a:t>before Friday,  </a:t>
            </a:r>
            <a:r>
              <a:rPr lang="en-AU" dirty="0">
                <a:latin typeface="Century Gothic" panose="020B0502020202020204" pitchFamily="34" charset="0"/>
              </a:rPr>
              <a:t>31</a:t>
            </a:r>
            <a:r>
              <a:rPr lang="en-AU" baseline="30000" dirty="0">
                <a:latin typeface="Century Gothic" panose="020B0502020202020204" pitchFamily="34" charset="0"/>
              </a:rPr>
              <a:t>st</a:t>
            </a:r>
            <a:r>
              <a:rPr lang="en-AU" dirty="0">
                <a:latin typeface="Century Gothic" panose="020B0502020202020204" pitchFamily="34" charset="0"/>
              </a:rPr>
              <a:t> March </a:t>
            </a:r>
          </a:p>
          <a:p>
            <a:pPr marL="0" indent="0">
              <a:buNone/>
            </a:pPr>
            <a:r>
              <a:rPr lang="en-AU" dirty="0">
                <a:latin typeface="Century Gothic" panose="020B0502020202020204" pitchFamily="34" charset="0"/>
              </a:rPr>
              <a:t>(WEEK 9)</a:t>
            </a:r>
          </a:p>
        </p:txBody>
      </p:sp>
    </p:spTree>
    <p:extLst>
      <p:ext uri="{BB962C8B-B14F-4D97-AF65-F5344CB8AC3E}">
        <p14:creationId xmlns:p14="http://schemas.microsoft.com/office/powerpoint/2010/main" val="223221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Century Gothic" panose="020B0502020202020204" pitchFamily="34" charset="0"/>
              </a:rPr>
              <a:t>Essay questions:</a:t>
            </a:r>
          </a:p>
        </p:txBody>
      </p:sp>
      <p:sp>
        <p:nvSpPr>
          <p:cNvPr id="3" name="Content Placeholder 2"/>
          <p:cNvSpPr>
            <a:spLocks noGrp="1"/>
          </p:cNvSpPr>
          <p:nvPr>
            <p:ph idx="1"/>
          </p:nvPr>
        </p:nvSpPr>
        <p:spPr/>
        <p:txBody>
          <a:bodyPr>
            <a:normAutofit lnSpcReduction="10000"/>
          </a:bodyPr>
          <a:lstStyle/>
          <a:p>
            <a:pPr lvl="0"/>
            <a:r>
              <a:rPr lang="en-AU" dirty="0">
                <a:latin typeface="Century Gothic" panose="020B0502020202020204" pitchFamily="34" charset="0"/>
              </a:rPr>
              <a:t>Analyse the stylistic features used by Frank </a:t>
            </a:r>
            <a:r>
              <a:rPr lang="en-AU" dirty="0" err="1">
                <a:latin typeface="Century Gothic" panose="020B0502020202020204" pitchFamily="34" charset="0"/>
              </a:rPr>
              <a:t>Darabont</a:t>
            </a:r>
            <a:r>
              <a:rPr lang="en-AU" dirty="0">
                <a:latin typeface="Century Gothic" panose="020B0502020202020204" pitchFamily="34" charset="0"/>
              </a:rPr>
              <a:t> to present the idea of hope in </a:t>
            </a:r>
            <a:r>
              <a:rPr lang="en-AU" i="1" dirty="0">
                <a:latin typeface="Century Gothic" panose="020B0502020202020204" pitchFamily="34" charset="0"/>
              </a:rPr>
              <a:t>The Shawshank Redemption</a:t>
            </a:r>
          </a:p>
          <a:p>
            <a:pPr lvl="0"/>
            <a:endParaRPr lang="en-AU" dirty="0">
              <a:latin typeface="Century Gothic" panose="020B0502020202020204" pitchFamily="34" charset="0"/>
            </a:endParaRPr>
          </a:p>
          <a:p>
            <a:pPr lvl="0"/>
            <a:r>
              <a:rPr lang="en-AU" dirty="0">
                <a:latin typeface="Century Gothic" panose="020B0502020202020204" pitchFamily="34" charset="0"/>
              </a:rPr>
              <a:t>Discuss the stylistic features used to present an idea (or ideas) in </a:t>
            </a:r>
            <a:r>
              <a:rPr lang="en-AU" i="1" dirty="0">
                <a:latin typeface="Century Gothic" panose="020B0502020202020204" pitchFamily="34" charset="0"/>
              </a:rPr>
              <a:t>The Shawshank Redemption</a:t>
            </a:r>
          </a:p>
          <a:p>
            <a:pPr marL="0" lvl="0" indent="0">
              <a:buNone/>
            </a:pPr>
            <a:endParaRPr lang="en-AU" dirty="0">
              <a:latin typeface="Century Gothic" panose="020B0502020202020204" pitchFamily="34" charset="0"/>
            </a:endParaRPr>
          </a:p>
          <a:p>
            <a:pPr lvl="0"/>
            <a:r>
              <a:rPr lang="en-AU" dirty="0">
                <a:latin typeface="Century Gothic" panose="020B0502020202020204" pitchFamily="34" charset="0"/>
              </a:rPr>
              <a:t>Explore the stylistic features used to present different perspectives in </a:t>
            </a:r>
            <a:r>
              <a:rPr lang="en-AU" i="1" dirty="0">
                <a:latin typeface="Century Gothic" panose="020B0502020202020204" pitchFamily="34" charset="0"/>
              </a:rPr>
              <a:t>The Shawshank Redemption</a:t>
            </a:r>
          </a:p>
          <a:p>
            <a:pPr marL="0" indent="0">
              <a:buNone/>
            </a:pPr>
            <a:endParaRPr lang="en-AU" dirty="0"/>
          </a:p>
        </p:txBody>
      </p:sp>
    </p:spTree>
    <p:extLst>
      <p:ext uri="{BB962C8B-B14F-4D97-AF65-F5344CB8AC3E}">
        <p14:creationId xmlns:p14="http://schemas.microsoft.com/office/powerpoint/2010/main" val="11627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Century Gothic" panose="020B0502020202020204" pitchFamily="34" charset="0"/>
              </a:rPr>
              <a:t>You will be assessed on your ability to…</a:t>
            </a:r>
          </a:p>
        </p:txBody>
      </p:sp>
      <p:sp>
        <p:nvSpPr>
          <p:cNvPr id="3" name="Content Placeholder 2"/>
          <p:cNvSpPr>
            <a:spLocks noGrp="1"/>
          </p:cNvSpPr>
          <p:nvPr>
            <p:ph idx="1"/>
          </p:nvPr>
        </p:nvSpPr>
        <p:spPr>
          <a:xfrm>
            <a:off x="1451579" y="2015732"/>
            <a:ext cx="9291215" cy="4166127"/>
          </a:xfrm>
        </p:spPr>
        <p:txBody>
          <a:bodyPr>
            <a:normAutofit fontScale="92500" lnSpcReduction="20000"/>
          </a:bodyPr>
          <a:lstStyle/>
          <a:p>
            <a:r>
              <a:rPr lang="en-US" dirty="0">
                <a:latin typeface="Century Gothic" panose="020B0502020202020204" pitchFamily="34" charset="0"/>
              </a:rPr>
              <a:t>demonstrate knowledge and understanding of ideas and perspectives in the text (KU1)</a:t>
            </a:r>
            <a:endParaRPr lang="en-AU" dirty="0">
              <a:latin typeface="Century Gothic" panose="020B0502020202020204" pitchFamily="34" charset="0"/>
            </a:endParaRPr>
          </a:p>
          <a:p>
            <a:pPr lvl="0"/>
            <a:r>
              <a:rPr lang="en-US" dirty="0">
                <a:latin typeface="Century Gothic" panose="020B0502020202020204" pitchFamily="34" charset="0"/>
              </a:rPr>
              <a:t>demonstrate knowledge and understanding of the ways the author of the text uses language features, stylistic features, and conventions (KU2)</a:t>
            </a:r>
            <a:endParaRPr lang="en-AU" dirty="0">
              <a:latin typeface="Century Gothic" panose="020B0502020202020204" pitchFamily="34" charset="0"/>
            </a:endParaRPr>
          </a:p>
          <a:p>
            <a:pPr lvl="0"/>
            <a:r>
              <a:rPr lang="en-US" dirty="0" err="1">
                <a:latin typeface="Century Gothic" panose="020B0502020202020204" pitchFamily="34" charset="0"/>
              </a:rPr>
              <a:t>analyse</a:t>
            </a:r>
            <a:r>
              <a:rPr lang="en-US" dirty="0">
                <a:latin typeface="Century Gothic" panose="020B0502020202020204" pitchFamily="34" charset="0"/>
              </a:rPr>
              <a:t> and evaluate the ways ideas, perspectives, and/or aspects of culture are represented in the text (An1)</a:t>
            </a:r>
            <a:endParaRPr lang="en-AU" dirty="0">
              <a:latin typeface="Century Gothic" panose="020B0502020202020204" pitchFamily="34" charset="0"/>
            </a:endParaRPr>
          </a:p>
          <a:p>
            <a:pPr lvl="0"/>
            <a:r>
              <a:rPr lang="en-US" dirty="0" err="1">
                <a:latin typeface="Century Gothic" panose="020B0502020202020204" pitchFamily="34" charset="0"/>
              </a:rPr>
              <a:t>analyse</a:t>
            </a:r>
            <a:r>
              <a:rPr lang="en-US" dirty="0">
                <a:latin typeface="Century Gothic" panose="020B0502020202020204" pitchFamily="34" charset="0"/>
              </a:rPr>
              <a:t> the language features, stylistic features, and conventions, and evaluate how they influence the audience (An2)</a:t>
            </a:r>
            <a:endParaRPr lang="en-AU" dirty="0">
              <a:latin typeface="Century Gothic" panose="020B0502020202020204" pitchFamily="34" charset="0"/>
            </a:endParaRPr>
          </a:p>
          <a:p>
            <a:pPr lvl="0"/>
            <a:r>
              <a:rPr lang="en-AU" dirty="0">
                <a:latin typeface="Century Gothic" panose="020B0502020202020204" pitchFamily="34" charset="0"/>
              </a:rPr>
              <a:t>Fluently integrated use of evidence from the text to develop and support a response. (</a:t>
            </a:r>
            <a:r>
              <a:rPr lang="en-AU" dirty="0" err="1">
                <a:latin typeface="Century Gothic" panose="020B0502020202020204" pitchFamily="34" charset="0"/>
              </a:rPr>
              <a:t>Ap</a:t>
            </a:r>
            <a:r>
              <a:rPr lang="en-AU" dirty="0">
                <a:latin typeface="Century Gothic" panose="020B0502020202020204" pitchFamily="34" charset="0"/>
              </a:rPr>
              <a:t> 2)</a:t>
            </a:r>
          </a:p>
          <a:p>
            <a:pPr lvl="0"/>
            <a:r>
              <a:rPr lang="en-AU" dirty="0">
                <a:latin typeface="Century Gothic" panose="020B0502020202020204" pitchFamily="34" charset="0"/>
              </a:rPr>
              <a:t>Sophisticated use of accurate, clear, and fluent expression. (</a:t>
            </a:r>
            <a:r>
              <a:rPr lang="en-AU" dirty="0" err="1">
                <a:latin typeface="Century Gothic" panose="020B0502020202020204" pitchFamily="34" charset="0"/>
              </a:rPr>
              <a:t>Ap</a:t>
            </a:r>
            <a:r>
              <a:rPr lang="en-AU" dirty="0">
                <a:latin typeface="Century Gothic" panose="020B0502020202020204" pitchFamily="34" charset="0"/>
              </a:rPr>
              <a:t> 3)</a:t>
            </a:r>
          </a:p>
          <a:p>
            <a:endParaRPr lang="en-AU" dirty="0"/>
          </a:p>
        </p:txBody>
      </p:sp>
    </p:spTree>
    <p:extLst>
      <p:ext uri="{BB962C8B-B14F-4D97-AF65-F5344CB8AC3E}">
        <p14:creationId xmlns:p14="http://schemas.microsoft.com/office/powerpoint/2010/main" val="19544695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Century Gothic" panose="020B0502020202020204" pitchFamily="34" charset="0"/>
              </a:rPr>
              <a:t>Stylistic features</a:t>
            </a:r>
          </a:p>
        </p:txBody>
      </p:sp>
      <p:sp>
        <p:nvSpPr>
          <p:cNvPr id="3" name="Content Placeholder 2"/>
          <p:cNvSpPr>
            <a:spLocks noGrp="1"/>
          </p:cNvSpPr>
          <p:nvPr>
            <p:ph idx="1"/>
          </p:nvPr>
        </p:nvSpPr>
        <p:spPr>
          <a:xfrm>
            <a:off x="1451579" y="1853754"/>
            <a:ext cx="9291215" cy="4237953"/>
          </a:xfrm>
        </p:spPr>
        <p:txBody>
          <a:bodyPr/>
          <a:lstStyle/>
          <a:p>
            <a:pPr marL="0" indent="0">
              <a:buNone/>
            </a:pPr>
            <a:r>
              <a:rPr lang="en-AU" b="1" dirty="0">
                <a:latin typeface="Century Gothic" panose="020B0502020202020204" pitchFamily="34" charset="0"/>
              </a:rPr>
              <a:t>What are stylistic features?</a:t>
            </a:r>
          </a:p>
          <a:p>
            <a:pPr marL="0" indent="0">
              <a:buNone/>
            </a:pPr>
            <a:r>
              <a:rPr lang="en-AU" dirty="0"/>
              <a:t/>
            </a:r>
            <a:br>
              <a:rPr lang="en-AU" dirty="0"/>
            </a:br>
            <a:r>
              <a:rPr lang="en-AU" dirty="0">
                <a:latin typeface="Century Gothic" panose="020B0502020202020204" pitchFamily="34" charset="0"/>
              </a:rPr>
              <a:t>- </a:t>
            </a:r>
            <a:r>
              <a:rPr lang="en-AU" dirty="0" err="1">
                <a:latin typeface="Century Gothic" panose="020B0502020202020204" pitchFamily="34" charset="0"/>
              </a:rPr>
              <a:t>Mise</a:t>
            </a:r>
            <a:r>
              <a:rPr lang="en-AU" dirty="0">
                <a:latin typeface="Century Gothic" panose="020B0502020202020204" pitchFamily="34" charset="0"/>
              </a:rPr>
              <a:t>-</a:t>
            </a:r>
            <a:r>
              <a:rPr lang="en-AU" dirty="0" err="1">
                <a:latin typeface="Century Gothic" panose="020B0502020202020204" pitchFamily="34" charset="0"/>
              </a:rPr>
              <a:t>en</a:t>
            </a:r>
            <a:r>
              <a:rPr lang="en-AU" dirty="0">
                <a:latin typeface="Century Gothic" panose="020B0502020202020204" pitchFamily="34" charset="0"/>
              </a:rPr>
              <a:t>-scene</a:t>
            </a:r>
            <a:br>
              <a:rPr lang="en-AU" dirty="0">
                <a:latin typeface="Century Gothic" panose="020B0502020202020204" pitchFamily="34" charset="0"/>
              </a:rPr>
            </a:br>
            <a:r>
              <a:rPr lang="en-AU" dirty="0">
                <a:latin typeface="Century Gothic" panose="020B0502020202020204" pitchFamily="34" charset="0"/>
              </a:rPr>
              <a:t>- Cinematography</a:t>
            </a:r>
            <a:br>
              <a:rPr lang="en-AU" dirty="0">
                <a:latin typeface="Century Gothic" panose="020B0502020202020204" pitchFamily="34" charset="0"/>
              </a:rPr>
            </a:br>
            <a:r>
              <a:rPr lang="en-AU" dirty="0">
                <a:latin typeface="Century Gothic" panose="020B0502020202020204" pitchFamily="34" charset="0"/>
              </a:rPr>
              <a:t>- Editing (relating images in a logical sequence/continuity)</a:t>
            </a:r>
            <a:br>
              <a:rPr lang="en-AU" dirty="0">
                <a:latin typeface="Century Gothic" panose="020B0502020202020204" pitchFamily="34" charset="0"/>
              </a:rPr>
            </a:br>
            <a:r>
              <a:rPr lang="en-AU" dirty="0">
                <a:latin typeface="Century Gothic" panose="020B0502020202020204" pitchFamily="34" charset="0"/>
              </a:rPr>
              <a:t>- Sound</a:t>
            </a:r>
          </a:p>
          <a:p>
            <a:pPr marL="0" indent="0">
              <a:buNone/>
            </a:pPr>
            <a:endParaRPr lang="en-AU" dirty="0">
              <a:latin typeface="Century Gothic" panose="020B0502020202020204" pitchFamily="34" charset="0"/>
            </a:endParaRPr>
          </a:p>
          <a:p>
            <a:pPr marL="0" indent="0">
              <a:buNone/>
            </a:pPr>
            <a:r>
              <a:rPr lang="en-AU" dirty="0">
                <a:latin typeface="Century Gothic" panose="020B0502020202020204" pitchFamily="34" charset="0"/>
              </a:rPr>
              <a:t>While you can analyse each od these elements separately, a more insightful and complex analysis will explain how these elements combine to help create the film’s overall meaning.</a:t>
            </a:r>
          </a:p>
          <a:p>
            <a:pPr marL="0" indent="0">
              <a:buNone/>
            </a:pPr>
            <a:endParaRPr lang="en-AU" dirty="0">
              <a:latin typeface="Century Gothic" panose="020B0502020202020204" pitchFamily="34" charset="0"/>
            </a:endParaRPr>
          </a:p>
          <a:p>
            <a:pPr marL="0" indent="0">
              <a:buNone/>
            </a:pPr>
            <a:endParaRPr lang="en-AU" b="1" dirty="0">
              <a:latin typeface="Century Gothic" panose="020B0502020202020204" pitchFamily="34" charset="0"/>
            </a:endParaRPr>
          </a:p>
        </p:txBody>
      </p:sp>
    </p:spTree>
    <p:extLst>
      <p:ext uri="{BB962C8B-B14F-4D97-AF65-F5344CB8AC3E}">
        <p14:creationId xmlns:p14="http://schemas.microsoft.com/office/powerpoint/2010/main" val="217291481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8" y="328001"/>
            <a:ext cx="9291215" cy="1049235"/>
          </a:xfrm>
        </p:spPr>
        <p:txBody>
          <a:bodyPr/>
          <a:lstStyle/>
          <a:p>
            <a:r>
              <a:rPr lang="en-AU" dirty="0" err="1">
                <a:latin typeface="Century Gothic" panose="020B0502020202020204" pitchFamily="34" charset="0"/>
              </a:rPr>
              <a:t>Mis</a:t>
            </a:r>
            <a:r>
              <a:rPr lang="en-AU" dirty="0">
                <a:latin typeface="Century Gothic" panose="020B0502020202020204" pitchFamily="34" charset="0"/>
              </a:rPr>
              <a:t>-</a:t>
            </a:r>
            <a:r>
              <a:rPr lang="en-AU" dirty="0" err="1">
                <a:latin typeface="Century Gothic" panose="020B0502020202020204" pitchFamily="34" charset="0"/>
              </a:rPr>
              <a:t>en</a:t>
            </a:r>
            <a:r>
              <a:rPr lang="en-AU" dirty="0">
                <a:latin typeface="Century Gothic" panose="020B0502020202020204" pitchFamily="34" charset="0"/>
              </a:rPr>
              <a:t>-scene</a:t>
            </a:r>
          </a:p>
        </p:txBody>
      </p:sp>
      <p:sp>
        <p:nvSpPr>
          <p:cNvPr id="3" name="Content Placeholder 2"/>
          <p:cNvSpPr>
            <a:spLocks noGrp="1"/>
          </p:cNvSpPr>
          <p:nvPr>
            <p:ph idx="1"/>
          </p:nvPr>
        </p:nvSpPr>
        <p:spPr>
          <a:xfrm>
            <a:off x="1451577" y="1552093"/>
            <a:ext cx="9291215" cy="4320674"/>
          </a:xfrm>
        </p:spPr>
        <p:txBody>
          <a:bodyPr>
            <a:normAutofit fontScale="85000" lnSpcReduction="10000"/>
          </a:bodyPr>
          <a:lstStyle/>
          <a:p>
            <a:r>
              <a:rPr lang="en-AU" dirty="0" err="1">
                <a:latin typeface="Century Gothic" panose="020B0502020202020204" pitchFamily="34" charset="0"/>
              </a:rPr>
              <a:t>Mise</a:t>
            </a:r>
            <a:r>
              <a:rPr lang="en-AU" dirty="0">
                <a:latin typeface="Century Gothic" panose="020B0502020202020204" pitchFamily="34" charset="0"/>
              </a:rPr>
              <a:t>-</a:t>
            </a:r>
            <a:r>
              <a:rPr lang="en-AU" dirty="0" err="1">
                <a:latin typeface="Century Gothic" panose="020B0502020202020204" pitchFamily="34" charset="0"/>
              </a:rPr>
              <a:t>en</a:t>
            </a:r>
            <a:r>
              <a:rPr lang="en-AU" dirty="0">
                <a:latin typeface="Century Gothic" panose="020B0502020202020204" pitchFamily="34" charset="0"/>
              </a:rPr>
              <a:t>-scene means ‘staging an action’</a:t>
            </a:r>
          </a:p>
          <a:p>
            <a:r>
              <a:rPr lang="en-AU" dirty="0">
                <a:latin typeface="Century Gothic" panose="020B0502020202020204" pitchFamily="34" charset="0"/>
              </a:rPr>
              <a:t>It refers to all of the </a:t>
            </a:r>
            <a:r>
              <a:rPr lang="en-AU" b="1" dirty="0">
                <a:latin typeface="Century Gothic" panose="020B0502020202020204" pitchFamily="34" charset="0"/>
              </a:rPr>
              <a:t>visual elements </a:t>
            </a:r>
            <a:r>
              <a:rPr lang="en-AU" dirty="0">
                <a:latin typeface="Century Gothic" panose="020B0502020202020204" pitchFamily="34" charset="0"/>
              </a:rPr>
              <a:t>within the frame at any given point in the film</a:t>
            </a:r>
          </a:p>
          <a:p>
            <a:r>
              <a:rPr lang="en-AU" dirty="0">
                <a:latin typeface="Century Gothic" panose="020B0502020202020204" pitchFamily="34" charset="0"/>
              </a:rPr>
              <a:t>There are </a:t>
            </a:r>
            <a:r>
              <a:rPr lang="en-AU" b="1" dirty="0">
                <a:latin typeface="Century Gothic" panose="020B0502020202020204" pitchFamily="34" charset="0"/>
              </a:rPr>
              <a:t>four</a:t>
            </a:r>
            <a:r>
              <a:rPr lang="en-AU" dirty="0">
                <a:latin typeface="Century Gothic" panose="020B0502020202020204" pitchFamily="34" charset="0"/>
              </a:rPr>
              <a:t> elements of </a:t>
            </a:r>
            <a:r>
              <a:rPr lang="en-AU" dirty="0" err="1">
                <a:latin typeface="Century Gothic" panose="020B0502020202020204" pitchFamily="34" charset="0"/>
              </a:rPr>
              <a:t>mise</a:t>
            </a:r>
            <a:r>
              <a:rPr lang="en-AU" dirty="0">
                <a:latin typeface="Century Gothic" panose="020B0502020202020204" pitchFamily="34" charset="0"/>
              </a:rPr>
              <a:t>-</a:t>
            </a:r>
            <a:r>
              <a:rPr lang="en-AU" dirty="0" err="1">
                <a:latin typeface="Century Gothic" panose="020B0502020202020204" pitchFamily="34" charset="0"/>
              </a:rPr>
              <a:t>en</a:t>
            </a:r>
            <a:r>
              <a:rPr lang="en-AU" dirty="0">
                <a:latin typeface="Century Gothic" panose="020B0502020202020204" pitchFamily="34" charset="0"/>
              </a:rPr>
              <a:t>-scene: </a:t>
            </a:r>
            <a:r>
              <a:rPr lang="en-AU" b="1" dirty="0">
                <a:latin typeface="Century Gothic" panose="020B0502020202020204" pitchFamily="34" charset="0"/>
              </a:rPr>
              <a:t>setting, lighting, costumes and acting style:</a:t>
            </a:r>
          </a:p>
          <a:p>
            <a:pPr marL="0" indent="0">
              <a:buNone/>
            </a:pPr>
            <a:r>
              <a:rPr lang="en-AU" b="1" dirty="0">
                <a:latin typeface="Century Gothic" panose="020B0502020202020204" pitchFamily="34" charset="0"/>
              </a:rPr>
              <a:t>SETTING: </a:t>
            </a:r>
            <a:r>
              <a:rPr lang="en-AU" dirty="0">
                <a:latin typeface="Century Gothic" panose="020B0502020202020204" pitchFamily="34" charset="0"/>
              </a:rPr>
              <a:t>A film can be shot in a studio or on location, depending on the film’s budget and how natural or realistic the director wishes the film to look. </a:t>
            </a:r>
          </a:p>
          <a:p>
            <a:pPr marL="0" indent="0">
              <a:buNone/>
            </a:pPr>
            <a:r>
              <a:rPr lang="en-AU" b="1" dirty="0">
                <a:latin typeface="Century Gothic" panose="020B0502020202020204" pitchFamily="34" charset="0"/>
              </a:rPr>
              <a:t>LIGHTING: </a:t>
            </a:r>
            <a:r>
              <a:rPr lang="en-AU" dirty="0">
                <a:latin typeface="Century Gothic" panose="020B0502020202020204" pitchFamily="34" charset="0"/>
              </a:rPr>
              <a:t>Can vary in colour, intensity and direction, creating mood and illuminating particular objects or actors while leaving other elements in the shadows</a:t>
            </a:r>
          </a:p>
          <a:p>
            <a:pPr marL="0" indent="0">
              <a:buNone/>
            </a:pPr>
            <a:r>
              <a:rPr lang="en-AU" b="1" dirty="0">
                <a:latin typeface="Century Gothic" panose="020B0502020202020204" pitchFamily="34" charset="0"/>
              </a:rPr>
              <a:t>COSTUMES: </a:t>
            </a:r>
            <a:r>
              <a:rPr lang="en-AU" dirty="0">
                <a:latin typeface="Century Gothic" panose="020B0502020202020204" pitchFamily="34" charset="0"/>
              </a:rPr>
              <a:t>include clothes worn by the actors as well as individual props, make-up and hairstyles</a:t>
            </a:r>
          </a:p>
          <a:p>
            <a:pPr marL="0" indent="0">
              <a:buNone/>
            </a:pPr>
            <a:r>
              <a:rPr lang="en-AU" b="1" dirty="0">
                <a:latin typeface="Century Gothic" panose="020B0502020202020204" pitchFamily="34" charset="0"/>
              </a:rPr>
              <a:t>ACTING STYLE: </a:t>
            </a:r>
            <a:r>
              <a:rPr lang="en-AU" dirty="0">
                <a:latin typeface="Century Gothic" panose="020B0502020202020204" pitchFamily="34" charset="0"/>
              </a:rPr>
              <a:t>this includes the actor’s body language, gestures, facial expressions, vocal pitch and tone, and pace of delivery</a:t>
            </a:r>
            <a:endParaRPr lang="en-AU" b="1" dirty="0">
              <a:latin typeface="Century Gothic" panose="020B0502020202020204" pitchFamily="34" charset="0"/>
            </a:endParaRPr>
          </a:p>
          <a:p>
            <a:pPr marL="0" inden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3296865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0"/>
            <a:ext cx="9291215" cy="1049235"/>
          </a:xfrm>
        </p:spPr>
        <p:txBody>
          <a:bodyPr/>
          <a:lstStyle/>
          <a:p>
            <a:r>
              <a:rPr lang="en-AU" dirty="0">
                <a:latin typeface="Century Gothic" panose="020B0502020202020204" pitchFamily="34" charset="0"/>
              </a:rPr>
              <a:t>cinematography</a:t>
            </a:r>
          </a:p>
        </p:txBody>
      </p:sp>
      <p:sp>
        <p:nvSpPr>
          <p:cNvPr id="3" name="Content Placeholder 2"/>
          <p:cNvSpPr>
            <a:spLocks noGrp="1"/>
          </p:cNvSpPr>
          <p:nvPr>
            <p:ph idx="1"/>
          </p:nvPr>
        </p:nvSpPr>
        <p:spPr>
          <a:xfrm>
            <a:off x="1451579" y="1049235"/>
            <a:ext cx="9291215" cy="5312927"/>
          </a:xfrm>
        </p:spPr>
        <p:txBody>
          <a:bodyPr>
            <a:normAutofit fontScale="92500" lnSpcReduction="10000"/>
          </a:bodyPr>
          <a:lstStyle/>
          <a:p>
            <a:pPr marL="0" indent="0">
              <a:buNone/>
            </a:pPr>
            <a:r>
              <a:rPr lang="en-AU" sz="1600" i="1" dirty="0">
                <a:latin typeface="Century Gothic" panose="020B0502020202020204" pitchFamily="34" charset="0"/>
              </a:rPr>
              <a:t>This is the art of capturing images on film.  The cinematographer uses all the resources of the camera to produce a varied and engaging film style that also helps the story.</a:t>
            </a:r>
          </a:p>
          <a:p>
            <a:pPr marL="0" indent="0">
              <a:buNone/>
            </a:pPr>
            <a:endParaRPr lang="en-AU" sz="1600" i="1" dirty="0">
              <a:latin typeface="Century Gothic" panose="020B0502020202020204" pitchFamily="34" charset="0"/>
            </a:endParaRPr>
          </a:p>
          <a:p>
            <a:pPr marL="0" indent="0">
              <a:buNone/>
            </a:pPr>
            <a:r>
              <a:rPr lang="en-AU" sz="1800" b="1" dirty="0">
                <a:solidFill>
                  <a:srgbClr val="00B050"/>
                </a:solidFill>
                <a:latin typeface="Century Gothic" panose="020B0502020202020204" pitchFamily="34" charset="0"/>
              </a:rPr>
              <a:t>CAMERA DISTANCE: </a:t>
            </a:r>
            <a:r>
              <a:rPr lang="en-AU" sz="1800" dirty="0">
                <a:latin typeface="Century Gothic" panose="020B0502020202020204" pitchFamily="34" charset="0"/>
              </a:rPr>
              <a:t>the different camera distances allow the audience’s attention to be focussed on certain elements of the setting or on one or more characters.  The following are the four main shots:</a:t>
            </a:r>
          </a:p>
          <a:p>
            <a:pPr marL="0" indent="0">
              <a:buNone/>
            </a:pPr>
            <a:r>
              <a:rPr lang="en-AU" sz="1800" dirty="0">
                <a:latin typeface="Century Gothic" panose="020B0502020202020204" pitchFamily="34" charset="0"/>
              </a:rPr>
              <a:t>		          </a:t>
            </a:r>
          </a:p>
          <a:p>
            <a:pPr marL="0" indent="0">
              <a:buNone/>
            </a:pPr>
            <a:r>
              <a:rPr lang="en-AU" sz="1800" b="1" dirty="0">
                <a:latin typeface="Century Gothic" panose="020B0502020202020204" pitchFamily="34" charset="0"/>
              </a:rPr>
              <a:t>		           Close-up shot – </a:t>
            </a:r>
            <a:r>
              <a:rPr lang="en-AU" sz="1800" dirty="0">
                <a:latin typeface="Century Gothic" panose="020B0502020202020204" pitchFamily="34" charset="0"/>
              </a:rPr>
              <a:t>typically of a person’s face; fine detail can </a:t>
            </a:r>
          </a:p>
          <a:p>
            <a:pPr marL="0" indent="0">
              <a:buNone/>
            </a:pPr>
            <a:r>
              <a:rPr lang="en-AU" sz="1800" dirty="0">
                <a:latin typeface="Century Gothic" panose="020B0502020202020204" pitchFamily="34" charset="0"/>
              </a:rPr>
              <a:t>		           be seen but little or no background so the focus  is on that 		           person’s facial expression and features.</a:t>
            </a:r>
          </a:p>
          <a:p>
            <a:pPr marL="0" indent="0">
              <a:buNone/>
            </a:pPr>
            <a:endParaRPr lang="en-AU" sz="1800" b="1" dirty="0">
              <a:latin typeface="Century Gothic" panose="020B0502020202020204" pitchFamily="34" charset="0"/>
            </a:endParaRPr>
          </a:p>
          <a:p>
            <a:pPr marL="0" indent="0">
              <a:buNone/>
            </a:pPr>
            <a:r>
              <a:rPr lang="en-AU" sz="1800" b="1" dirty="0">
                <a:latin typeface="Century Gothic" panose="020B0502020202020204" pitchFamily="34" charset="0"/>
              </a:rPr>
              <a:t>		            Medium shot – </a:t>
            </a:r>
            <a:r>
              <a:rPr lang="en-AU" sz="1800" dirty="0">
                <a:latin typeface="Century Gothic" panose="020B0502020202020204" pitchFamily="34" charset="0"/>
              </a:rPr>
              <a:t>shows people from the waist up, with 		                           background details clearly visible; can show people together</a:t>
            </a:r>
            <a:endParaRPr lang="en-AU" sz="1800" b="1" dirty="0">
              <a:latin typeface="Century Gothic" panose="020B0502020202020204" pitchFamily="34" charset="0"/>
            </a:endParaRPr>
          </a:p>
          <a:p>
            <a:pPr marL="0" indent="0">
              <a:buNone/>
            </a:pPr>
            <a:r>
              <a:rPr lang="en-AU" sz="1800" dirty="0">
                <a:latin typeface="Century Gothic" panose="020B0502020202020204" pitchFamily="34" charset="0"/>
              </a:rPr>
              <a:t>					</a:t>
            </a:r>
          </a:p>
          <a:p>
            <a:pPr marL="0" indent="0">
              <a:buNone/>
            </a:pPr>
            <a:endParaRPr lang="en-AU" sz="1800" b="1" dirty="0">
              <a:latin typeface="Century Gothic" panose="020B0502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5255" y="3155324"/>
            <a:ext cx="2559677" cy="156399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255" y="4866805"/>
            <a:ext cx="2655999" cy="1800767"/>
          </a:xfrm>
          <a:prstGeom prst="rect">
            <a:avLst/>
          </a:prstGeom>
        </p:spPr>
      </p:pic>
    </p:spTree>
    <p:extLst>
      <p:ext uri="{BB962C8B-B14F-4D97-AF65-F5344CB8AC3E}">
        <p14:creationId xmlns:p14="http://schemas.microsoft.com/office/powerpoint/2010/main" val="2473905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endParaRPr lang="en-AU"/>
          </a:p>
        </p:txBody>
      </p:sp>
      <p:sp>
        <p:nvSpPr>
          <p:cNvPr id="14" name="Text Placeholder 13"/>
          <p:cNvSpPr>
            <a:spLocks noGrp="1"/>
          </p:cNvSpPr>
          <p:nvPr>
            <p:ph idx="1"/>
          </p:nvPr>
        </p:nvSpPr>
        <p:spPr/>
        <p:txBody>
          <a:bodyPr>
            <a:normAutofit/>
          </a:bodyPr>
          <a:lstStyle/>
          <a:p>
            <a:pPr marL="0" indent="0">
              <a:buNone/>
            </a:pPr>
            <a:r>
              <a:rPr lang="en-AU" sz="1800" b="1" dirty="0">
                <a:latin typeface="Century Gothic" panose="020B0502020202020204" pitchFamily="34" charset="0"/>
              </a:rPr>
              <a:t>	        Medium-long shot </a:t>
            </a:r>
            <a:r>
              <a:rPr lang="en-AU" sz="1800" dirty="0">
                <a:latin typeface="Century Gothic" panose="020B0502020202020204" pitchFamily="34" charset="0"/>
              </a:rPr>
              <a:t>– shows the whole body of a person and the       	        surrounding setting; can show interactions between individuals and place them  in a context.</a:t>
            </a:r>
          </a:p>
          <a:p>
            <a:pPr marL="0" indent="0">
              <a:buNone/>
            </a:pPr>
            <a:endParaRPr lang="en-AU" sz="1800" b="1" dirty="0">
              <a:latin typeface="Century Gothic" panose="020B0502020202020204" pitchFamily="34" charset="0"/>
            </a:endParaRPr>
          </a:p>
          <a:p>
            <a:pPr marL="0" indent="0">
              <a:buNone/>
            </a:pPr>
            <a:endParaRPr lang="en-AU" sz="1800" b="1" dirty="0">
              <a:latin typeface="Century Gothic" panose="020B0502020202020204" pitchFamily="34" charset="0"/>
            </a:endParaRPr>
          </a:p>
          <a:p>
            <a:pPr marL="0" indent="0">
              <a:buNone/>
            </a:pPr>
            <a:r>
              <a:rPr lang="en-AU" sz="1800" b="1" dirty="0">
                <a:latin typeface="Century Gothic" panose="020B0502020202020204" pitchFamily="34" charset="0"/>
              </a:rPr>
              <a:t>		  Long shot – </a:t>
            </a:r>
            <a:r>
              <a:rPr lang="en-AU" sz="1800" dirty="0">
                <a:latin typeface="Century Gothic" panose="020B0502020202020204" pitchFamily="34" charset="0"/>
              </a:rPr>
              <a:t>presents people as smaller figures within the setting;</a:t>
            </a:r>
          </a:p>
          <a:p>
            <a:pPr marL="0" indent="0">
              <a:buNone/>
            </a:pPr>
            <a:r>
              <a:rPr lang="en-AU" sz="1800" dirty="0">
                <a:latin typeface="Century Gothic" panose="020B0502020202020204" pitchFamily="34" charset="0"/>
              </a:rPr>
              <a:t>		  gives a sense of the landscape or environment in which people</a:t>
            </a:r>
          </a:p>
          <a:p>
            <a:pPr marL="0" indent="0">
              <a:buNone/>
            </a:pPr>
            <a:r>
              <a:rPr lang="en-AU" sz="1800" dirty="0">
                <a:latin typeface="Century Gothic" panose="020B0502020202020204" pitchFamily="34" charset="0"/>
              </a:rPr>
              <a:t>		  live.</a:t>
            </a:r>
            <a:endParaRPr lang="en-AU" sz="1800" b="1" dirty="0">
              <a:latin typeface="Century Gothic" panose="020B0502020202020204" pitchFamily="34" charset="0"/>
            </a:endParaRPr>
          </a:p>
        </p:txBody>
      </p:sp>
      <p:pic>
        <p:nvPicPr>
          <p:cNvPr id="20"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5416" y="995005"/>
            <a:ext cx="2266573" cy="2644775"/>
          </a:xfrm>
          <a:prstGeom prst="rect">
            <a:avLst/>
          </a:prstGeom>
        </p:spPr>
      </p:pic>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385" y="3934843"/>
            <a:ext cx="2846122" cy="1693480"/>
          </a:xfrm>
          <a:prstGeom prst="rect">
            <a:avLst/>
          </a:prstGeom>
        </p:spPr>
      </p:pic>
    </p:spTree>
    <p:extLst>
      <p:ext uri="{BB962C8B-B14F-4D97-AF65-F5344CB8AC3E}">
        <p14:creationId xmlns:p14="http://schemas.microsoft.com/office/powerpoint/2010/main" val="2432533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1579" y="804519"/>
            <a:ext cx="9291215" cy="818219"/>
          </a:xfrm>
        </p:spPr>
        <p:txBody>
          <a:bodyPr/>
          <a:lstStyle/>
          <a:p>
            <a:r>
              <a:rPr lang="en-AU" dirty="0">
                <a:solidFill>
                  <a:srgbClr val="00B050"/>
                </a:solidFill>
                <a:latin typeface="Century Gothic" panose="020B0502020202020204" pitchFamily="34" charset="0"/>
              </a:rPr>
              <a:t>Camera Angle</a:t>
            </a:r>
          </a:p>
        </p:txBody>
      </p:sp>
      <p:sp>
        <p:nvSpPr>
          <p:cNvPr id="3" name="Content Placeholder 2"/>
          <p:cNvSpPr>
            <a:spLocks noGrp="1"/>
          </p:cNvSpPr>
          <p:nvPr>
            <p:ph idx="1"/>
          </p:nvPr>
        </p:nvSpPr>
        <p:spPr>
          <a:xfrm>
            <a:off x="180304" y="2015733"/>
            <a:ext cx="11822805" cy="4063096"/>
          </a:xfrm>
        </p:spPr>
        <p:txBody>
          <a:bodyPr>
            <a:normAutofit lnSpcReduction="10000"/>
          </a:bodyPr>
          <a:lstStyle/>
          <a:p>
            <a:pPr marL="0" indent="0">
              <a:buNone/>
            </a:pPr>
            <a:r>
              <a:rPr lang="en-AU" dirty="0">
                <a:latin typeface="Century Gothic" panose="020B0502020202020204" pitchFamily="34" charset="0"/>
              </a:rPr>
              <a:t>This refers to the direction in which the camera points.</a:t>
            </a:r>
          </a:p>
          <a:p>
            <a:pPr marL="0" indent="0">
              <a:buNone/>
            </a:pPr>
            <a:endParaRPr lang="en-AU" b="1" dirty="0">
              <a:latin typeface="Century Gothic" panose="020B0502020202020204" pitchFamily="34" charset="0"/>
            </a:endParaRPr>
          </a:p>
          <a:p>
            <a:pPr marL="0" indent="0">
              <a:buNone/>
            </a:pPr>
            <a:r>
              <a:rPr lang="en-AU" b="1" dirty="0">
                <a:latin typeface="Century Gothic" panose="020B0502020202020204" pitchFamily="34" charset="0"/>
              </a:rPr>
              <a:t>Straight-on-shot</a:t>
            </a:r>
            <a:r>
              <a:rPr lang="en-AU" dirty="0">
                <a:latin typeface="Century Gothic" panose="020B0502020202020204" pitchFamily="34" charset="0"/>
              </a:rPr>
              <a:t>: the camera looks directly at a person or object</a:t>
            </a:r>
          </a:p>
          <a:p>
            <a:pPr marL="0" indent="0">
              <a:buNone/>
            </a:pPr>
            <a:endParaRPr lang="en-AU" b="1" dirty="0">
              <a:latin typeface="Century Gothic" panose="020B0502020202020204" pitchFamily="34" charset="0"/>
            </a:endParaRPr>
          </a:p>
          <a:p>
            <a:pPr marL="0" indent="0">
              <a:buNone/>
            </a:pPr>
            <a:r>
              <a:rPr lang="en-AU" b="1" dirty="0">
                <a:latin typeface="Century Gothic" panose="020B0502020202020204" pitchFamily="34" charset="0"/>
              </a:rPr>
              <a:t>Low-angle shot</a:t>
            </a:r>
            <a:r>
              <a:rPr lang="en-AU" dirty="0">
                <a:latin typeface="Century Gothic" panose="020B0502020202020204" pitchFamily="34" charset="0"/>
              </a:rPr>
              <a:t>: viewers look up at something, which can emphasise a character’s position of power, or the height of a building</a:t>
            </a:r>
          </a:p>
          <a:p>
            <a:pPr marL="0" indent="0">
              <a:buNone/>
            </a:pPr>
            <a:endParaRPr lang="en-AU" dirty="0">
              <a:latin typeface="Century Gothic" panose="020B0502020202020204" pitchFamily="34" charset="0"/>
            </a:endParaRPr>
          </a:p>
          <a:p>
            <a:pPr marL="0" indent="0">
              <a:buNone/>
            </a:pPr>
            <a:r>
              <a:rPr lang="en-AU" b="1" dirty="0">
                <a:latin typeface="Century Gothic" panose="020B0502020202020204" pitchFamily="34" charset="0"/>
              </a:rPr>
              <a:t>High-angle shot</a:t>
            </a:r>
            <a:r>
              <a:rPr lang="en-AU" dirty="0">
                <a:latin typeface="Century Gothic" panose="020B0502020202020204" pitchFamily="34" charset="0"/>
              </a:rPr>
              <a:t>: viewers look down, possibly emphasising a character’s weakness or submissive feelings</a:t>
            </a:r>
          </a:p>
          <a:p>
            <a:pPr marL="0" indent="0">
              <a:buNone/>
            </a:pPr>
            <a:endParaRPr lang="en-AU" dirty="0">
              <a:latin typeface="Century Gothic" panose="020B0502020202020204" pitchFamily="34" charset="0"/>
            </a:endParaRPr>
          </a:p>
        </p:txBody>
      </p:sp>
    </p:spTree>
    <p:extLst>
      <p:ext uri="{BB962C8B-B14F-4D97-AF65-F5344CB8AC3E}">
        <p14:creationId xmlns:p14="http://schemas.microsoft.com/office/powerpoint/2010/main" val="3431231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rgbClr val="00B050"/>
                </a:solidFill>
                <a:latin typeface="Century Gothic" panose="020B0502020202020204" pitchFamily="34" charset="0"/>
              </a:rPr>
              <a:t>Camera movement</a:t>
            </a:r>
          </a:p>
        </p:txBody>
      </p:sp>
      <p:sp>
        <p:nvSpPr>
          <p:cNvPr id="3" name="Content Placeholder 2"/>
          <p:cNvSpPr>
            <a:spLocks noGrp="1"/>
          </p:cNvSpPr>
          <p:nvPr>
            <p:ph idx="1"/>
          </p:nvPr>
        </p:nvSpPr>
        <p:spPr/>
        <p:txBody>
          <a:bodyPr>
            <a:normAutofit lnSpcReduction="10000"/>
          </a:bodyPr>
          <a:lstStyle/>
          <a:p>
            <a:pPr marL="0" indent="0">
              <a:buNone/>
            </a:pPr>
            <a:r>
              <a:rPr lang="en-AU" b="1" dirty="0">
                <a:latin typeface="Century Gothic" panose="020B0502020202020204" pitchFamily="34" charset="0"/>
              </a:rPr>
              <a:t>The camera can rotate horizontally (pan) or vertically (tilt). </a:t>
            </a:r>
            <a:r>
              <a:rPr lang="en-AU" dirty="0">
                <a:latin typeface="Century Gothic" panose="020B0502020202020204" pitchFamily="34" charset="0"/>
              </a:rPr>
              <a:t>This allows the gaze of the audience to follow a moving object or person, or to take in the extent of an object or landscape, as if they were turning their heads to see everything.</a:t>
            </a:r>
          </a:p>
          <a:p>
            <a:pPr marL="0" indent="0">
              <a:buNone/>
            </a:pPr>
            <a:endParaRPr lang="en-AU" b="1" dirty="0">
              <a:latin typeface="Century Gothic" panose="020B0502020202020204" pitchFamily="34" charset="0"/>
            </a:endParaRPr>
          </a:p>
          <a:p>
            <a:pPr marL="0" indent="0">
              <a:buNone/>
            </a:pPr>
            <a:r>
              <a:rPr lang="en-AU" b="1" dirty="0">
                <a:latin typeface="Century Gothic" panose="020B0502020202020204" pitchFamily="34" charset="0"/>
              </a:rPr>
              <a:t>Alternatively, the whole camera can move or ‘track’ the action</a:t>
            </a:r>
            <a:r>
              <a:rPr lang="en-AU" dirty="0">
                <a:latin typeface="Century Gothic" panose="020B0502020202020204" pitchFamily="34" charset="0"/>
              </a:rPr>
              <a:t>, giving the viewer the sense of active involvement in the scene.  When a hand-held camera is used, the unsteadiness of the image can produce an unsettling effect, enhancing the tension or uncertainty in the narrative.</a:t>
            </a:r>
            <a:endParaRPr lang="en-AU" b="1" dirty="0">
              <a:latin typeface="Century Gothic" panose="020B0502020202020204" pitchFamily="34" charset="0"/>
            </a:endParaRPr>
          </a:p>
        </p:txBody>
      </p:sp>
    </p:spTree>
    <p:extLst>
      <p:ext uri="{BB962C8B-B14F-4D97-AF65-F5344CB8AC3E}">
        <p14:creationId xmlns:p14="http://schemas.microsoft.com/office/powerpoint/2010/main" val="1437057826"/>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9D5"/>
      </a:lt2>
      <a:accent1>
        <a:srgbClr val="FB8C29"/>
      </a:accent1>
      <a:accent2>
        <a:srgbClr val="F2C351"/>
      </a:accent2>
      <a:accent3>
        <a:srgbClr val="D0CBA5"/>
      </a:accent3>
      <a:accent4>
        <a:srgbClr val="A2C476"/>
      </a:accent4>
      <a:accent5>
        <a:srgbClr val="57C293"/>
      </a:accent5>
      <a:accent6>
        <a:srgbClr val="06BFDE"/>
      </a:accent6>
      <a:hlink>
        <a:srgbClr val="FBAE29"/>
      </a:hlink>
      <a:folHlink>
        <a:srgbClr val="EDC47E"/>
      </a:folHlink>
    </a:clrScheme>
    <a:fontScheme name="Gallery">
      <a:majorFont>
        <a:latin typeface="Rockwell" panose="020606030202050204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BB5F5D82-B5E9-469E-A815-C655ED4AF243}"/>
    </a:ext>
  </a:extLst>
</a:theme>
</file>

<file path=docProps/app.xml><?xml version="1.0" encoding="utf-8"?>
<Properties xmlns="http://schemas.openxmlformats.org/officeDocument/2006/extended-properties" xmlns:vt="http://schemas.openxmlformats.org/officeDocument/2006/docPropsVTypes">
  <Template>TM10001114[[fn=Gallery]]</Template>
  <TotalTime>647</TotalTime>
  <Words>1651</Words>
  <Application>Microsoft Office PowerPoint</Application>
  <PresentationFormat>Widescreen</PresentationFormat>
  <Paragraphs>126</Paragraphs>
  <Slides>19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Arial Unicode MS</vt:lpstr>
      <vt:lpstr>Arial</vt:lpstr>
      <vt:lpstr>Century Gothic</vt:lpstr>
      <vt:lpstr>Rockwell</vt:lpstr>
      <vt:lpstr>Times New Roman</vt:lpstr>
      <vt:lpstr>Verdana</vt:lpstr>
      <vt:lpstr>Gallery</vt:lpstr>
      <vt:lpstr>Film Analysis THE SHAWSHANK REDEMPTION – frank darabont </vt:lpstr>
      <vt:lpstr>Essay questions:</vt:lpstr>
      <vt:lpstr>You will be assessed on your ability to…</vt:lpstr>
      <vt:lpstr>Stylistic features</vt:lpstr>
      <vt:lpstr>Mis-en-scene</vt:lpstr>
      <vt:lpstr>cinematography</vt:lpstr>
      <vt:lpstr>PowerPoint Presentation</vt:lpstr>
      <vt:lpstr>Camera Angle</vt:lpstr>
      <vt:lpstr>Camera movement</vt:lpstr>
      <vt:lpstr>Editing</vt:lpstr>
      <vt:lpstr>sound</vt:lpstr>
      <vt:lpstr>Writing about film style</vt:lpstr>
      <vt:lpstr>Narrative viewpoint</vt:lpstr>
      <vt:lpstr>Themes in The Shawshank Redemption</vt:lpstr>
      <vt:lpstr>power</vt:lpstr>
      <vt:lpstr>Analyse the stylistic features used by Frank Darabont to present the idea of hope in The Shawshank Redemption </vt:lpstr>
      <vt:lpstr>Discuss the stylistic features used to present an idea (or ideas) in The Shawshank Redemption </vt:lpstr>
      <vt:lpstr>Explore the stylistic features used to present different perspectives in The Shawshank Redemption </vt:lpstr>
      <vt:lpstr>Draft due</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Film Analysis THE SHAWSHANK REDEMPTION – frank darabont</dc:title>
  <dc:creator>Kim Lucas</dc:creator>
  <cp:lastModifiedBy>Mak</cp:lastModifiedBy>
  <cp:revision>32</cp:revision>
  <dcterms:created xsi:type="dcterms:W3CDTF">2017-03-19T00:41:15Z</dcterms:created>
  <dcterms:modified xsi:type="dcterms:W3CDTF">2017-03-27T12:31:43Z</dcterms:modified>
</cp:coreProperties>
</file>