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37"/>
  </p:handoutMasterIdLst>
  <p:sldIdLst>
    <p:sldId id="256" r:id="rId2"/>
    <p:sldId id="286" r:id="rId3"/>
    <p:sldId id="270" r:id="rId4"/>
    <p:sldId id="257" r:id="rId5"/>
    <p:sldId id="258" r:id="rId6"/>
    <p:sldId id="281" r:id="rId7"/>
    <p:sldId id="264" r:id="rId8"/>
    <p:sldId id="282" r:id="rId9"/>
    <p:sldId id="288" r:id="rId10"/>
    <p:sldId id="268" r:id="rId11"/>
    <p:sldId id="267" r:id="rId12"/>
    <p:sldId id="284" r:id="rId13"/>
    <p:sldId id="283" r:id="rId14"/>
    <p:sldId id="266" r:id="rId15"/>
    <p:sldId id="260" r:id="rId16"/>
    <p:sldId id="262" r:id="rId17"/>
    <p:sldId id="263" r:id="rId18"/>
    <p:sldId id="261" r:id="rId19"/>
    <p:sldId id="285" r:id="rId20"/>
    <p:sldId id="276" r:id="rId21"/>
    <p:sldId id="290" r:id="rId22"/>
    <p:sldId id="291" r:id="rId23"/>
    <p:sldId id="271" r:id="rId24"/>
    <p:sldId id="265" r:id="rId25"/>
    <p:sldId id="287" r:id="rId26"/>
    <p:sldId id="289" r:id="rId27"/>
    <p:sldId id="300" r:id="rId28"/>
    <p:sldId id="293" r:id="rId29"/>
    <p:sldId id="294" r:id="rId30"/>
    <p:sldId id="295" r:id="rId31"/>
    <p:sldId id="296" r:id="rId32"/>
    <p:sldId id="297" r:id="rId33"/>
    <p:sldId id="298" r:id="rId34"/>
    <p:sldId id="299" r:id="rId35"/>
    <p:sldId id="274"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3DEE6AE-9313-408A-8D6B-6724B7A2DAFF}" type="datetimeFigureOut">
              <a:rPr lang="en-AU" smtClean="0"/>
              <a:t>6/03/2017</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253D3F1-E5A6-4385-80A0-2939A65798C1}" type="slidenum">
              <a:rPr lang="en-AU" smtClean="0"/>
              <a:t>‹#›</a:t>
            </a:fld>
            <a:endParaRPr lang="en-AU"/>
          </a:p>
        </p:txBody>
      </p:sp>
    </p:spTree>
    <p:extLst>
      <p:ext uri="{BB962C8B-B14F-4D97-AF65-F5344CB8AC3E}">
        <p14:creationId xmlns:p14="http://schemas.microsoft.com/office/powerpoint/2010/main" val="19708031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D8E5E4-3742-4B5A-B4EA-63393983D5E2}" type="datetimeFigureOut">
              <a:rPr lang="en-AU" smtClean="0"/>
              <a:t>6/03/2017</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48F937-EE13-4F88-B8E0-2E92E417B7BB}"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D8E5E4-3742-4B5A-B4EA-63393983D5E2}" type="datetimeFigureOut">
              <a:rPr lang="en-AU" smtClean="0"/>
              <a:t>6/03/2017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9948F937-EE13-4F88-B8E0-2E92E417B7BB}"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D8E5E4-3742-4B5A-B4EA-63393983D5E2}" type="datetimeFigureOut">
              <a:rPr lang="en-AU" smtClean="0"/>
              <a:t>6/03/2017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9948F937-EE13-4F88-B8E0-2E92E417B7BB}"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D8E5E4-3742-4B5A-B4EA-63393983D5E2}" type="datetimeFigureOut">
              <a:rPr lang="en-AU" smtClean="0"/>
              <a:t>6/03/2017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9948F937-EE13-4F88-B8E0-2E92E417B7BB}" type="slidenum">
              <a:rPr lang="en-AU" smtClean="0"/>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D8E5E4-3742-4B5A-B4EA-63393983D5E2}" type="datetimeFigureOut">
              <a:rPr lang="en-AU" smtClean="0"/>
              <a:t>6/03/2017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9948F937-EE13-4F88-B8E0-2E92E417B7BB}"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D8E5E4-3742-4B5A-B4EA-63393983D5E2}" type="datetimeFigureOut">
              <a:rPr lang="en-AU" smtClean="0"/>
              <a:t>6/03/2017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9948F937-EE13-4F88-B8E0-2E92E417B7BB}" type="slidenum">
              <a:rPr lang="en-AU" smtClean="0"/>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D8E5E4-3742-4B5A-B4EA-63393983D5E2}" type="datetimeFigureOut">
              <a:rPr lang="en-AU" smtClean="0"/>
              <a:t>6/03/2017</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9948F937-EE13-4F88-B8E0-2E92E417B7BB}"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D8E5E4-3742-4B5A-B4EA-63393983D5E2}" type="datetimeFigureOut">
              <a:rPr lang="en-AU" smtClean="0"/>
              <a:t>6/03/2017</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9948F937-EE13-4F88-B8E0-2E92E417B7BB}" type="slidenum">
              <a:rPr lang="en-AU" smtClean="0"/>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D8E5E4-3742-4B5A-B4EA-63393983D5E2}" type="datetimeFigureOut">
              <a:rPr lang="en-AU" smtClean="0"/>
              <a:t>6/03/2017</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9948F937-EE13-4F88-B8E0-2E92E417B7BB}"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D8E5E4-3742-4B5A-B4EA-63393983D5E2}" type="datetimeFigureOut">
              <a:rPr lang="en-AU" smtClean="0"/>
              <a:t>6/03/2017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9948F937-EE13-4F88-B8E0-2E92E417B7BB}"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D8E5E4-3742-4B5A-B4EA-63393983D5E2}" type="datetimeFigureOut">
              <a:rPr lang="en-AU" smtClean="0"/>
              <a:t>6/03/2017</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48F937-EE13-4F88-B8E0-2E92E417B7BB}"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D8E5E4-3742-4B5A-B4EA-63393983D5E2}" type="datetimeFigureOut">
              <a:rPr lang="en-AU" smtClean="0"/>
              <a:t>6/03/2017</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48F937-EE13-4F88-B8E0-2E92E417B7BB}"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mazon.com/gp/product/B000ZN802W/ref=as_li_ss_tl?ie=UTF8&amp;tag=teachwithmovieso&amp;linkCode=as2&amp;camp=1789&amp;creative=390957&amp;creativeASIN=B000ZN802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Literature" TargetMode="External"/><Relationship Id="rId2" Type="http://schemas.openxmlformats.org/officeDocument/2006/relationships/hyperlink" Target="https://en.wikipedia.org/wiki/Narratology" TargetMode="External"/><Relationship Id="rId1" Type="http://schemas.openxmlformats.org/officeDocument/2006/relationships/slideLayout" Target="../slideLayouts/slideLayout2.xml"/><Relationship Id="rId6" Type="http://schemas.openxmlformats.org/officeDocument/2006/relationships/hyperlink" Target="https://en.wikipedia.org/wiki/Memory" TargetMode="External"/><Relationship Id="rId5" Type="http://schemas.openxmlformats.org/officeDocument/2006/relationships/hyperlink" Target="https://en.wikipedia.org/wiki/Chronological" TargetMode="External"/><Relationship Id="rId4" Type="http://schemas.openxmlformats.org/officeDocument/2006/relationships/hyperlink" Target="https://en.wikipedia.org/wiki/Hyper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T_K__3OKkF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Knighthood" TargetMode="External"/><Relationship Id="rId3" Type="http://schemas.openxmlformats.org/officeDocument/2006/relationships/hyperlink" Target="https://en.wikipedia.org/wiki/Melancholia" TargetMode="External"/><Relationship Id="rId7" Type="http://schemas.openxmlformats.org/officeDocument/2006/relationships/hyperlink" Target="https://en.wikipedia.org/wiki/Middle_Ages" TargetMode="External"/><Relationship Id="rId2" Type="http://schemas.openxmlformats.org/officeDocument/2006/relationships/hyperlink" Target="https://en.wiktionary.org/wiki/world-weary" TargetMode="External"/><Relationship Id="rId1" Type="http://schemas.openxmlformats.org/officeDocument/2006/relationships/slideLayout" Target="../slideLayouts/slideLayout2.xml"/><Relationship Id="rId6" Type="http://schemas.openxmlformats.org/officeDocument/2006/relationships/hyperlink" Target="https://en.wikipedia.org/wiki/Childe" TargetMode="External"/><Relationship Id="rId5" Type="http://schemas.openxmlformats.org/officeDocument/2006/relationships/hyperlink" Target="https://en.wikipedia.org/wiki/Napoleonic_Era" TargetMode="External"/><Relationship Id="rId4" Type="http://schemas.openxmlformats.org/officeDocument/2006/relationships/hyperlink" Target="https://en.wikipedia.org/wiki/French_Revolu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ites.google.com/site/intothewildfilmstudy/home/them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76672"/>
            <a:ext cx="4608512" cy="4536504"/>
          </a:xfrm>
        </p:spPr>
        <p:txBody>
          <a:bodyPr>
            <a:normAutofit fontScale="55000" lnSpcReduction="20000"/>
          </a:bodyPr>
          <a:lstStyle/>
          <a:p>
            <a:pPr algn="l"/>
            <a:r>
              <a:rPr lang="en-AU" sz="4000" dirty="0" smtClean="0"/>
              <a:t>Stage 2 English 2017</a:t>
            </a:r>
          </a:p>
          <a:p>
            <a:pPr algn="l"/>
            <a:r>
              <a:rPr lang="en-AU" sz="4000" dirty="0" smtClean="0"/>
              <a:t>1000 word essay</a:t>
            </a:r>
          </a:p>
          <a:p>
            <a:pPr algn="l"/>
            <a:endParaRPr lang="en-AU" dirty="0"/>
          </a:p>
          <a:p>
            <a:pPr algn="l"/>
            <a:endParaRPr lang="en-AU" dirty="0" smtClean="0"/>
          </a:p>
          <a:p>
            <a:pPr algn="l"/>
            <a:r>
              <a:rPr lang="en-AU" dirty="0" smtClean="0"/>
              <a:t>How does Director Sean Penn of 2007 film ‘Into The Wild’ explore the idea of…</a:t>
            </a:r>
          </a:p>
          <a:p>
            <a:pPr marL="457200" lvl="0" indent="-457200" algn="l">
              <a:buFont typeface="Arial" panose="020B0604020202020204" pitchFamily="34" charset="0"/>
              <a:buChar char="•"/>
            </a:pPr>
            <a:r>
              <a:rPr lang="en-AU" dirty="0"/>
              <a:t>freedom and </a:t>
            </a:r>
            <a:r>
              <a:rPr lang="en-AU" dirty="0" smtClean="0"/>
              <a:t>independence</a:t>
            </a:r>
            <a:endParaRPr lang="en-AU" dirty="0"/>
          </a:p>
          <a:p>
            <a:pPr marL="457200" lvl="0" indent="-457200" algn="l">
              <a:buFont typeface="Arial" panose="020B0604020202020204" pitchFamily="34" charset="0"/>
              <a:buChar char="•"/>
            </a:pPr>
            <a:r>
              <a:rPr lang="en-AU" dirty="0"/>
              <a:t>isolation and loneliness</a:t>
            </a:r>
          </a:p>
          <a:p>
            <a:pPr marL="457200" lvl="0" indent="-457200" algn="l">
              <a:buFont typeface="Arial" panose="020B0604020202020204" pitchFamily="34" charset="0"/>
              <a:buChar char="•"/>
            </a:pPr>
            <a:r>
              <a:rPr lang="en-AU" dirty="0"/>
              <a:t>humans and nature</a:t>
            </a:r>
          </a:p>
          <a:p>
            <a:pPr marL="457200" lvl="0" indent="-457200" algn="l">
              <a:buFont typeface="Arial" panose="020B0604020202020204" pitchFamily="34" charset="0"/>
              <a:buChar char="•"/>
            </a:pPr>
            <a:r>
              <a:rPr lang="en-AU" dirty="0"/>
              <a:t>family</a:t>
            </a:r>
          </a:p>
          <a:p>
            <a:pPr marL="457200" lvl="0" indent="-457200" algn="l">
              <a:buFont typeface="Arial" panose="020B0604020202020204" pitchFamily="34" charset="0"/>
              <a:buChar char="•"/>
            </a:pPr>
            <a:r>
              <a:rPr lang="en-AU" dirty="0" smtClean="0"/>
              <a:t>Survival</a:t>
            </a:r>
          </a:p>
          <a:p>
            <a:pPr marL="457200" lvl="0" indent="-457200" algn="l">
              <a:buFont typeface="Arial" panose="020B0604020202020204" pitchFamily="34" charset="0"/>
              <a:buChar char="•"/>
            </a:pPr>
            <a:r>
              <a:rPr lang="en-AU" dirty="0" smtClean="0"/>
              <a:t>Truth</a:t>
            </a:r>
          </a:p>
          <a:p>
            <a:pPr lvl="0" algn="l"/>
            <a:r>
              <a:rPr lang="en-AU" dirty="0"/>
              <a:t>a</a:t>
            </a:r>
            <a:r>
              <a:rPr lang="en-AU" dirty="0" smtClean="0"/>
              <a:t>nd  how does this impact on the audience?</a:t>
            </a:r>
            <a:endParaRPr lang="en-AU" dirty="0"/>
          </a:p>
          <a:p>
            <a:pPr algn="l"/>
            <a:endParaRPr lang="en-AU" dirty="0"/>
          </a:p>
          <a:p>
            <a:pPr algn="l"/>
            <a:r>
              <a:rPr lang="en-AU" dirty="0" smtClean="0"/>
              <a:t>Or</a:t>
            </a:r>
          </a:p>
          <a:p>
            <a:pPr algn="l"/>
            <a:r>
              <a:rPr lang="en-AU" dirty="0" smtClean="0"/>
              <a:t>How does the director communicate a theme of your choosing, and how does this influence the audience?</a:t>
            </a:r>
            <a:endParaRPr lang="en-AU" dirty="0"/>
          </a:p>
        </p:txBody>
      </p:sp>
      <p:pic>
        <p:nvPicPr>
          <p:cNvPr id="4" name="Picture 3" descr="http://www.teachwithmovies.org/guides/into-the-wild-files/into-the-wild-DVDCover.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20688"/>
            <a:ext cx="4107160" cy="5916282"/>
          </a:xfrm>
          <a:prstGeom prst="rect">
            <a:avLst/>
          </a:prstGeom>
          <a:noFill/>
          <a:ln>
            <a:noFill/>
          </a:ln>
        </p:spPr>
      </p:pic>
    </p:spTree>
    <p:extLst>
      <p:ext uri="{BB962C8B-B14F-4D97-AF65-F5344CB8AC3E}">
        <p14:creationId xmlns:p14="http://schemas.microsoft.com/office/powerpoint/2010/main" val="1850652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AU" dirty="0" smtClean="0"/>
              <a:t>Non-linear narrative; </a:t>
            </a:r>
          </a:p>
          <a:p>
            <a:r>
              <a:rPr lang="en-AU" dirty="0"/>
              <a:t>Nonlinear narrative, disjointed narrative or disrupted narrative is a </a:t>
            </a:r>
            <a:r>
              <a:rPr lang="en-AU" dirty="0">
                <a:hlinkClick r:id="rId2" tooltip="Narratology"/>
              </a:rPr>
              <a:t>narrative technique</a:t>
            </a:r>
            <a:r>
              <a:rPr lang="en-AU" dirty="0"/>
              <a:t>, sometimes used in </a:t>
            </a:r>
            <a:r>
              <a:rPr lang="en-AU" dirty="0">
                <a:hlinkClick r:id="rId3" tooltip="Literature"/>
              </a:rPr>
              <a:t>literature</a:t>
            </a:r>
            <a:r>
              <a:rPr lang="en-AU" dirty="0"/>
              <a:t>, film, </a:t>
            </a:r>
            <a:r>
              <a:rPr lang="en-AU" dirty="0">
                <a:hlinkClick r:id="rId4" tooltip="Hypertext"/>
              </a:rPr>
              <a:t>hypertext</a:t>
            </a:r>
            <a:r>
              <a:rPr lang="en-AU" dirty="0"/>
              <a:t> websites and other narratives, where events are portrayed, for example out of </a:t>
            </a:r>
            <a:r>
              <a:rPr lang="en-AU" dirty="0">
                <a:hlinkClick r:id="rId5" tooltip="Chronological"/>
              </a:rPr>
              <a:t>chronological</a:t>
            </a:r>
            <a:r>
              <a:rPr lang="en-AU" dirty="0"/>
              <a:t> order, or in other ways where the narrative does not follow the direct causality pattern of the events featured, such as parallel distinctive plot lines, dream immersions or narrating another story inside the main plot-line. </a:t>
            </a:r>
            <a:endParaRPr lang="en-AU" dirty="0" smtClean="0"/>
          </a:p>
          <a:p>
            <a:r>
              <a:rPr lang="en-AU" b="1" dirty="0" smtClean="0"/>
              <a:t>It </a:t>
            </a:r>
            <a:r>
              <a:rPr lang="en-AU" b="1" dirty="0"/>
              <a:t>is often used to mimic the structure and recall of human </a:t>
            </a:r>
            <a:r>
              <a:rPr lang="en-AU" b="1" dirty="0">
                <a:hlinkClick r:id="rId6" tooltip="Memory"/>
              </a:rPr>
              <a:t>memory</a:t>
            </a:r>
            <a:r>
              <a:rPr lang="en-AU" b="1" dirty="0"/>
              <a:t>, but has been applied for other reasons as well.</a:t>
            </a:r>
            <a:endParaRPr lang="en-AU" b="1" dirty="0" smtClean="0"/>
          </a:p>
          <a:p>
            <a:endParaRPr lang="en-AU" dirty="0"/>
          </a:p>
          <a:p>
            <a:r>
              <a:rPr lang="en-AU" dirty="0" smtClean="0">
                <a:solidFill>
                  <a:srgbClr val="FF0000"/>
                </a:solidFill>
              </a:rPr>
              <a:t>Seems to cut between Chris’ experiences in the bus</a:t>
            </a:r>
          </a:p>
          <a:p>
            <a:r>
              <a:rPr lang="en-AU" dirty="0" smtClean="0">
                <a:solidFill>
                  <a:srgbClr val="FF0000"/>
                </a:solidFill>
              </a:rPr>
              <a:t>And the formative experiences he shared with people on the way</a:t>
            </a:r>
          </a:p>
          <a:p>
            <a:endParaRPr lang="en-AU" dirty="0"/>
          </a:p>
          <a:p>
            <a:r>
              <a:rPr lang="en-AU" dirty="0" smtClean="0"/>
              <a:t>This offers commentary – </a:t>
            </a:r>
          </a:p>
          <a:p>
            <a:r>
              <a:rPr lang="en-AU" dirty="0" smtClean="0"/>
              <a:t>His actions, e.g. leaving, have a devastating impact on the people he meets, hurting them.</a:t>
            </a:r>
          </a:p>
          <a:p>
            <a:endParaRPr lang="en-AU" dirty="0"/>
          </a:p>
          <a:p>
            <a:r>
              <a:rPr lang="en-AU" dirty="0" smtClean="0"/>
              <a:t>e.g. at the end, near his death we see the lives of all the people he met; how they came to be and mostly suffer.</a:t>
            </a:r>
            <a:endParaRPr lang="en-AU" dirty="0"/>
          </a:p>
        </p:txBody>
      </p:sp>
      <p:sp>
        <p:nvSpPr>
          <p:cNvPr id="2" name="Title 1"/>
          <p:cNvSpPr>
            <a:spLocks noGrp="1"/>
          </p:cNvSpPr>
          <p:nvPr>
            <p:ph type="title"/>
          </p:nvPr>
        </p:nvSpPr>
        <p:spPr/>
        <p:txBody>
          <a:bodyPr>
            <a:normAutofit fontScale="90000"/>
          </a:bodyPr>
          <a:lstStyle/>
          <a:p>
            <a:r>
              <a:rPr lang="en-AU" dirty="0" smtClean="0">
                <a:solidFill>
                  <a:srgbClr val="FF0000"/>
                </a:solidFill>
              </a:rPr>
              <a:t>Plot / Structure / Editing: Non-Linear</a:t>
            </a:r>
            <a:endParaRPr lang="en-AU" dirty="0">
              <a:solidFill>
                <a:srgbClr val="FF0000"/>
              </a:solidFill>
            </a:endParaRPr>
          </a:p>
        </p:txBody>
      </p:sp>
    </p:spTree>
    <p:extLst>
      <p:ext uri="{BB962C8B-B14F-4D97-AF65-F5344CB8AC3E}">
        <p14:creationId xmlns:p14="http://schemas.microsoft.com/office/powerpoint/2010/main" val="309400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smtClean="0"/>
          </a:p>
          <a:p>
            <a:endParaRPr lang="en-AU" dirty="0"/>
          </a:p>
          <a:p>
            <a:endParaRPr lang="en-AU" dirty="0" smtClean="0"/>
          </a:p>
          <a:p>
            <a:endParaRPr lang="en-AU" dirty="0"/>
          </a:p>
          <a:p>
            <a:endParaRPr lang="en-AU" dirty="0" smtClean="0"/>
          </a:p>
          <a:p>
            <a:endParaRPr lang="en-AU" dirty="0"/>
          </a:p>
          <a:p>
            <a:r>
              <a:rPr lang="en-AU" dirty="0" smtClean="0"/>
              <a:t>What does this </a:t>
            </a:r>
            <a:r>
              <a:rPr lang="en-AU" b="1" dirty="0" smtClean="0">
                <a:solidFill>
                  <a:srgbClr val="FF0000"/>
                </a:solidFill>
              </a:rPr>
              <a:t>contrast</a:t>
            </a:r>
            <a:r>
              <a:rPr lang="en-AU" dirty="0" smtClean="0"/>
              <a:t>, through editing (selection and sequence of images and sounds), tell us about </a:t>
            </a:r>
            <a:r>
              <a:rPr lang="en-AU" b="1" dirty="0" smtClean="0">
                <a:solidFill>
                  <a:srgbClr val="7030A0"/>
                </a:solidFill>
              </a:rPr>
              <a:t>freedom</a:t>
            </a:r>
            <a:r>
              <a:rPr lang="en-AU" dirty="0" smtClean="0"/>
              <a:t>? About </a:t>
            </a:r>
            <a:r>
              <a:rPr lang="en-AU" b="1" dirty="0" smtClean="0">
                <a:solidFill>
                  <a:srgbClr val="7030A0"/>
                </a:solidFill>
              </a:rPr>
              <a:t>loneliness</a:t>
            </a:r>
            <a:r>
              <a:rPr lang="en-AU" dirty="0" smtClean="0"/>
              <a:t>? About </a:t>
            </a:r>
            <a:r>
              <a:rPr lang="en-AU" b="1" dirty="0" smtClean="0">
                <a:solidFill>
                  <a:srgbClr val="7030A0"/>
                </a:solidFill>
              </a:rPr>
              <a:t>truth</a:t>
            </a:r>
            <a:r>
              <a:rPr lang="en-AU" dirty="0" smtClean="0"/>
              <a:t>?</a:t>
            </a:r>
            <a:endParaRPr lang="en-AU" dirty="0"/>
          </a:p>
        </p:txBody>
      </p:sp>
      <p:sp>
        <p:nvSpPr>
          <p:cNvPr id="2" name="Title 1"/>
          <p:cNvSpPr>
            <a:spLocks noGrp="1"/>
          </p:cNvSpPr>
          <p:nvPr>
            <p:ph type="title"/>
          </p:nvPr>
        </p:nvSpPr>
        <p:spPr/>
        <p:txBody>
          <a:bodyPr/>
          <a:lstStyle/>
          <a:p>
            <a:r>
              <a:rPr lang="en-AU" dirty="0" smtClean="0">
                <a:solidFill>
                  <a:srgbClr val="FF0000"/>
                </a:solidFill>
              </a:rPr>
              <a:t>Editing</a:t>
            </a:r>
            <a:endParaRPr lang="en-AU"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556792"/>
            <a:ext cx="3502959" cy="196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582978"/>
            <a:ext cx="3456384" cy="194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82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Title 2"/>
          <p:cNvSpPr>
            <a:spLocks noGrp="1"/>
          </p:cNvSpPr>
          <p:nvPr>
            <p:ph type="title"/>
          </p:nvPr>
        </p:nvSpPr>
        <p:spPr/>
        <p:txBody>
          <a:bodyPr/>
          <a:lstStyle/>
          <a:p>
            <a:r>
              <a:rPr lang="en-AU" dirty="0" smtClean="0"/>
              <a:t>Editing </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016158" cy="450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471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000" dirty="0" smtClean="0"/>
              <a:t>Camera shots</a:t>
            </a:r>
          </a:p>
          <a:p>
            <a:r>
              <a:rPr lang="en-AU" sz="2000" dirty="0" smtClean="0"/>
              <a:t>Camera angles</a:t>
            </a:r>
          </a:p>
          <a:p>
            <a:r>
              <a:rPr lang="en-AU" sz="2000" dirty="0" smtClean="0"/>
              <a:t>Frame composition</a:t>
            </a:r>
          </a:p>
          <a:p>
            <a:endParaRPr lang="en-AU" sz="2000" dirty="0"/>
          </a:p>
          <a:p>
            <a:r>
              <a:rPr lang="en-AU" sz="2000" dirty="0" smtClean="0"/>
              <a:t>Tends to be wide, open shots of nature, </a:t>
            </a:r>
          </a:p>
          <a:p>
            <a:r>
              <a:rPr lang="en-AU" sz="2000" dirty="0" smtClean="0"/>
              <a:t>Sometimes sensory close-ups (out of focus)</a:t>
            </a:r>
          </a:p>
          <a:p>
            <a:endParaRPr lang="en-AU" sz="2000" dirty="0"/>
          </a:p>
          <a:p>
            <a:r>
              <a:rPr lang="en-AU" sz="2000" dirty="0" smtClean="0"/>
              <a:t>Society tends to be closer in, e.g. when talking to parents the framing is tight.</a:t>
            </a:r>
            <a:endParaRPr lang="en-AU" sz="2000" dirty="0"/>
          </a:p>
        </p:txBody>
      </p:sp>
      <p:sp>
        <p:nvSpPr>
          <p:cNvPr id="3" name="Title 2"/>
          <p:cNvSpPr>
            <a:spLocks noGrp="1"/>
          </p:cNvSpPr>
          <p:nvPr>
            <p:ph type="title"/>
          </p:nvPr>
        </p:nvSpPr>
        <p:spPr/>
        <p:txBody>
          <a:bodyPr/>
          <a:lstStyle/>
          <a:p>
            <a:r>
              <a:rPr lang="en-AU" dirty="0" smtClean="0">
                <a:solidFill>
                  <a:srgbClr val="FF0000"/>
                </a:solidFill>
              </a:rPr>
              <a:t>Cinematography</a:t>
            </a:r>
            <a:endParaRPr lang="en-AU"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653136"/>
            <a:ext cx="3533472" cy="198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653136"/>
            <a:ext cx="3611035" cy="203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60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363272" cy="5188032"/>
          </a:xfrm>
        </p:spPr>
        <p:txBody>
          <a:bodyPr>
            <a:noAutofit/>
          </a:bodyPr>
          <a:lstStyle/>
          <a:p>
            <a:r>
              <a:rPr lang="en-AU" sz="2000" dirty="0" smtClean="0"/>
              <a:t>Eddie </a:t>
            </a:r>
            <a:r>
              <a:rPr lang="en-AU" sz="2000" dirty="0" err="1" smtClean="0"/>
              <a:t>Vedder’s</a:t>
            </a:r>
            <a:r>
              <a:rPr lang="en-AU" sz="2000" dirty="0" smtClean="0"/>
              <a:t> Soundtrack…</a:t>
            </a:r>
          </a:p>
          <a:p>
            <a:r>
              <a:rPr lang="en-AU" sz="1600" dirty="0">
                <a:hlinkClick r:id="rId2"/>
              </a:rPr>
              <a:t>https://www.youtube.com/watch?v=T_K__</a:t>
            </a:r>
            <a:r>
              <a:rPr lang="en-AU" sz="1600" dirty="0" smtClean="0">
                <a:hlinkClick r:id="rId2"/>
              </a:rPr>
              <a:t>3OKkFg</a:t>
            </a:r>
            <a:r>
              <a:rPr lang="en-AU" sz="1600" dirty="0" smtClean="0"/>
              <a:t> </a:t>
            </a:r>
          </a:p>
          <a:p>
            <a:r>
              <a:rPr lang="en-AU" sz="1600" dirty="0" smtClean="0"/>
              <a:t>Hard Sun</a:t>
            </a:r>
          </a:p>
          <a:p>
            <a:r>
              <a:rPr lang="en-AU" sz="1600" dirty="0"/>
              <a:t>When I walk beside her</a:t>
            </a:r>
            <a:br>
              <a:rPr lang="en-AU" sz="1600" dirty="0"/>
            </a:br>
            <a:r>
              <a:rPr lang="en-AU" sz="1600" dirty="0" err="1"/>
              <a:t>i</a:t>
            </a:r>
            <a:r>
              <a:rPr lang="en-AU" sz="1600" dirty="0"/>
              <a:t> am the better man</a:t>
            </a:r>
            <a:br>
              <a:rPr lang="en-AU" sz="1600" dirty="0"/>
            </a:br>
            <a:r>
              <a:rPr lang="en-AU" sz="1600" dirty="0"/>
              <a:t>when I look to leave her</a:t>
            </a:r>
            <a:br>
              <a:rPr lang="en-AU" sz="1600" dirty="0"/>
            </a:br>
            <a:r>
              <a:rPr lang="en-AU" sz="1600" dirty="0"/>
              <a:t>I always stagger back again</a:t>
            </a:r>
            <a:br>
              <a:rPr lang="en-AU" sz="1600" dirty="0"/>
            </a:br>
            <a:r>
              <a:rPr lang="en-AU" sz="1600" dirty="0"/>
              <a:t>once I built an ivory tower</a:t>
            </a:r>
            <a:br>
              <a:rPr lang="en-AU" sz="1600" dirty="0"/>
            </a:br>
            <a:r>
              <a:rPr lang="en-AU" sz="1600" dirty="0"/>
              <a:t>so I could worship from above</a:t>
            </a:r>
            <a:br>
              <a:rPr lang="en-AU" sz="1600" dirty="0"/>
            </a:br>
            <a:r>
              <a:rPr lang="en-AU" sz="1600" dirty="0"/>
              <a:t>and when I climbed down to be set free</a:t>
            </a:r>
            <a:br>
              <a:rPr lang="en-AU" sz="1600" dirty="0"/>
            </a:br>
            <a:r>
              <a:rPr lang="en-AU" sz="1600" dirty="0"/>
              <a:t>she took me in again</a:t>
            </a:r>
            <a:br>
              <a:rPr lang="en-AU" sz="1600" dirty="0"/>
            </a:br>
            <a:r>
              <a:rPr lang="en-AU" sz="1600" dirty="0"/>
              <a:t/>
            </a:r>
            <a:br>
              <a:rPr lang="en-AU" sz="1600" dirty="0"/>
            </a:br>
            <a:r>
              <a:rPr lang="en-AU" sz="1600" dirty="0"/>
              <a:t>there's a big</a:t>
            </a:r>
            <a:br>
              <a:rPr lang="en-AU" sz="1600" dirty="0"/>
            </a:br>
            <a:r>
              <a:rPr lang="en-AU" sz="1600" dirty="0"/>
              <a:t>a big hard sun</a:t>
            </a:r>
            <a:br>
              <a:rPr lang="en-AU" sz="1600" dirty="0"/>
            </a:br>
            <a:r>
              <a:rPr lang="en-AU" sz="1600" dirty="0"/>
              <a:t>beaten on the big people</a:t>
            </a:r>
            <a:br>
              <a:rPr lang="en-AU" sz="1600" dirty="0"/>
            </a:br>
            <a:r>
              <a:rPr lang="en-AU" sz="1600" dirty="0"/>
              <a:t>in the big hard </a:t>
            </a:r>
            <a:r>
              <a:rPr lang="en-AU" sz="1600" dirty="0" smtClean="0"/>
              <a:t>world</a:t>
            </a:r>
          </a:p>
          <a:p>
            <a:endParaRPr lang="en-AU" sz="1600" dirty="0"/>
          </a:p>
          <a:p>
            <a:r>
              <a:rPr lang="en-AU" sz="1600" dirty="0" smtClean="0">
                <a:solidFill>
                  <a:srgbClr val="FF0000"/>
                </a:solidFill>
              </a:rPr>
              <a:t>Synthesis of imagery and sound </a:t>
            </a:r>
            <a:r>
              <a:rPr lang="en-AU" sz="1600" dirty="0" smtClean="0"/>
              <a:t>= big impact, e.g. Chris dying and the music roaring (its lyrics revolving around nature and being part of society)</a:t>
            </a:r>
            <a:r>
              <a:rPr lang="en-AU" sz="1600" dirty="0"/>
              <a:t/>
            </a:r>
            <a:br>
              <a:rPr lang="en-AU" sz="1600" dirty="0"/>
            </a:br>
            <a:endParaRPr lang="en-AU" sz="1600" dirty="0"/>
          </a:p>
        </p:txBody>
      </p:sp>
      <p:sp>
        <p:nvSpPr>
          <p:cNvPr id="2" name="Title 1"/>
          <p:cNvSpPr>
            <a:spLocks noGrp="1"/>
          </p:cNvSpPr>
          <p:nvPr>
            <p:ph type="title"/>
          </p:nvPr>
        </p:nvSpPr>
        <p:spPr/>
        <p:txBody>
          <a:bodyPr/>
          <a:lstStyle/>
          <a:p>
            <a:r>
              <a:rPr lang="en-AU" dirty="0" smtClean="0">
                <a:solidFill>
                  <a:srgbClr val="FF0000"/>
                </a:solidFill>
              </a:rPr>
              <a:t>Soundtrack</a:t>
            </a:r>
            <a:endParaRPr lang="en-AU" dirty="0">
              <a:solidFill>
                <a:srgbClr val="FF0000"/>
              </a:solidFill>
            </a:endParaRPr>
          </a:p>
        </p:txBody>
      </p:sp>
    </p:spTree>
    <p:extLst>
      <p:ext uri="{BB962C8B-B14F-4D97-AF65-F5344CB8AC3E}">
        <p14:creationId xmlns:p14="http://schemas.microsoft.com/office/powerpoint/2010/main" val="951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1979712" cy="4996048"/>
          </a:xfrm>
        </p:spPr>
        <p:txBody>
          <a:bodyPr>
            <a:noAutofit/>
          </a:bodyPr>
          <a:lstStyle/>
          <a:p>
            <a:pPr indent="0">
              <a:buNone/>
            </a:pPr>
            <a:r>
              <a:rPr lang="en-AU" sz="1600" dirty="0"/>
              <a:t>In his book, </a:t>
            </a:r>
            <a:r>
              <a:rPr lang="en-AU" sz="1600" dirty="0" err="1"/>
              <a:t>Krakauer</a:t>
            </a:r>
            <a:r>
              <a:rPr lang="en-AU" sz="1600" dirty="0"/>
              <a:t> alludes to over a dozen authors, adventurers and philosophers in order to clarify the attributes of character that McCandless reveals in his relationships with the people he meets along the way as well as in his journals and postcards. </a:t>
            </a:r>
            <a:br>
              <a:rPr lang="en-AU" sz="1600" dirty="0"/>
            </a:br>
            <a:endParaRPr lang="en-AU" sz="1600" dirty="0" smtClean="0"/>
          </a:p>
          <a:p>
            <a:endParaRPr lang="en-AU" sz="1600" dirty="0"/>
          </a:p>
        </p:txBody>
      </p:sp>
      <p:sp>
        <p:nvSpPr>
          <p:cNvPr id="2" name="Title 1"/>
          <p:cNvSpPr>
            <a:spLocks noGrp="1"/>
          </p:cNvSpPr>
          <p:nvPr>
            <p:ph type="title"/>
          </p:nvPr>
        </p:nvSpPr>
        <p:spPr>
          <a:xfrm>
            <a:off x="2091135" y="476672"/>
            <a:ext cx="4680520" cy="1152128"/>
          </a:xfrm>
        </p:spPr>
        <p:txBody>
          <a:bodyPr>
            <a:normAutofit fontScale="90000"/>
          </a:bodyPr>
          <a:lstStyle/>
          <a:p>
            <a:r>
              <a:rPr lang="en-AU" dirty="0" smtClean="0">
                <a:solidFill>
                  <a:srgbClr val="FF0000"/>
                </a:solidFill>
              </a:rPr>
              <a:t>Literary Allusion:</a:t>
            </a:r>
            <a:br>
              <a:rPr lang="en-AU" dirty="0" smtClean="0">
                <a:solidFill>
                  <a:srgbClr val="FF0000"/>
                </a:solidFill>
              </a:rPr>
            </a:br>
            <a:r>
              <a:rPr lang="en-AU" dirty="0" smtClean="0">
                <a:solidFill>
                  <a:srgbClr val="FF0000"/>
                </a:solidFill>
              </a:rPr>
              <a:t>Characterisation</a:t>
            </a:r>
            <a:br>
              <a:rPr lang="en-AU" dirty="0" smtClean="0">
                <a:solidFill>
                  <a:srgbClr val="FF0000"/>
                </a:solidFill>
              </a:rPr>
            </a:br>
            <a:r>
              <a:rPr lang="en-AU" dirty="0" smtClean="0">
                <a:solidFill>
                  <a:srgbClr val="FF0000"/>
                </a:solidFill>
              </a:rPr>
              <a:t>Narration</a:t>
            </a:r>
            <a:endParaRPr lang="en-AU" dirty="0">
              <a:solidFill>
                <a:srgbClr val="FF0000"/>
              </a:solidFill>
            </a:endParaRPr>
          </a:p>
        </p:txBody>
      </p:sp>
      <p:grpSp>
        <p:nvGrpSpPr>
          <p:cNvPr id="4" name="Group 3"/>
          <p:cNvGrpSpPr/>
          <p:nvPr/>
        </p:nvGrpSpPr>
        <p:grpSpPr>
          <a:xfrm>
            <a:off x="2068270" y="1857201"/>
            <a:ext cx="7075730" cy="4965648"/>
            <a:chOff x="1272988" y="1916832"/>
            <a:chExt cx="6859706" cy="4787697"/>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00" t="13028" r="12241" b="9651"/>
            <a:stretch/>
          </p:blipFill>
          <p:spPr bwMode="auto">
            <a:xfrm>
              <a:off x="1272988" y="1916832"/>
              <a:ext cx="6859706" cy="407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07" t="61384" r="8905" b="23369"/>
            <a:stretch/>
          </p:blipFill>
          <p:spPr bwMode="auto">
            <a:xfrm>
              <a:off x="1272988" y="5951494"/>
              <a:ext cx="6859706" cy="75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5246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AU" sz="1400" dirty="0">
                <a:latin typeface="Calibri" panose="020F0502020204030204" pitchFamily="34" charset="0"/>
              </a:rPr>
              <a:t>The film begins with reference to English poet </a:t>
            </a:r>
            <a:r>
              <a:rPr lang="en-AU" sz="1400" b="1" dirty="0">
                <a:latin typeface="Calibri" panose="020F0502020204030204" pitchFamily="34" charset="0"/>
              </a:rPr>
              <a:t>George Lord Byron's poem, "Child </a:t>
            </a:r>
            <a:r>
              <a:rPr lang="en-AU" sz="1400" b="1" dirty="0" smtClean="0">
                <a:latin typeface="Calibri" panose="020F0502020204030204" pitchFamily="34" charset="0"/>
              </a:rPr>
              <a:t>Harold’s Pilgrimage</a:t>
            </a:r>
            <a:r>
              <a:rPr lang="en-AU" sz="1400" b="1" dirty="0">
                <a:latin typeface="Calibri" panose="020F0502020204030204" pitchFamily="34" charset="0"/>
              </a:rPr>
              <a:t>,"</a:t>
            </a:r>
            <a:r>
              <a:rPr lang="en-AU" sz="1400" dirty="0">
                <a:latin typeface="Calibri" panose="020F0502020204030204" pitchFamily="34" charset="0"/>
              </a:rPr>
              <a:t> written between 1812 and 1818. </a:t>
            </a:r>
          </a:p>
          <a:p>
            <a:r>
              <a:rPr lang="en-AU" sz="1400" dirty="0">
                <a:latin typeface="Calibri" panose="020F0502020204030204" pitchFamily="34" charset="0"/>
              </a:rPr>
              <a:t>Both </a:t>
            </a:r>
            <a:r>
              <a:rPr lang="en-AU" sz="1400" dirty="0" err="1">
                <a:latin typeface="Calibri" panose="020F0502020204030204" pitchFamily="34" charset="0"/>
              </a:rPr>
              <a:t>Krakauer</a:t>
            </a:r>
            <a:r>
              <a:rPr lang="en-AU" sz="1400" dirty="0">
                <a:latin typeface="Calibri" panose="020F0502020204030204" pitchFamily="34" charset="0"/>
              </a:rPr>
              <a:t> and the film's director, Sean Penn, felt that Byron's personal ethos expressed in these lines from his famous poem helped to describe the character of McCandless. Byron was known for creating the "Byronic Hero," a melancholy, defiant and troubled young man haunted by some mysterious transgression from his past. </a:t>
            </a:r>
            <a:r>
              <a:rPr lang="en-AU" sz="1400" dirty="0" smtClean="0">
                <a:latin typeface="Calibri" panose="020F0502020204030204" pitchFamily="34" charset="0"/>
              </a:rPr>
              <a:t> </a:t>
            </a:r>
          </a:p>
          <a:p>
            <a:r>
              <a:rPr lang="en-AU" sz="1400" dirty="0">
                <a:latin typeface="Calibri" panose="020F0502020204030204" pitchFamily="34" charset="0"/>
              </a:rPr>
              <a:t>The poem describes the travels and reflections of a </a:t>
            </a:r>
            <a:r>
              <a:rPr lang="en-AU" sz="1400" dirty="0">
                <a:latin typeface="Calibri" panose="020F0502020204030204" pitchFamily="34" charset="0"/>
                <a:hlinkClick r:id="rId2" tooltip="wikt:world-weary"/>
              </a:rPr>
              <a:t>world-weary</a:t>
            </a:r>
            <a:r>
              <a:rPr lang="en-AU" sz="1400" dirty="0">
                <a:latin typeface="Calibri" panose="020F0502020204030204" pitchFamily="34" charset="0"/>
              </a:rPr>
              <a:t> young man who, disillusioned with a life of pleasure and revelry, looks for distraction in foreign lands. In a wider sense, it is an expression of the </a:t>
            </a:r>
            <a:r>
              <a:rPr lang="en-AU" sz="1400" dirty="0">
                <a:latin typeface="Calibri" panose="020F0502020204030204" pitchFamily="34" charset="0"/>
                <a:hlinkClick r:id="rId3" tooltip="Melancholia"/>
              </a:rPr>
              <a:t>melancholy</a:t>
            </a:r>
            <a:r>
              <a:rPr lang="en-AU" sz="1400" dirty="0">
                <a:latin typeface="Calibri" panose="020F0502020204030204" pitchFamily="34" charset="0"/>
              </a:rPr>
              <a:t> and disillusionment felt by a generation weary of the wars of the post-</a:t>
            </a:r>
            <a:r>
              <a:rPr lang="en-AU" sz="1400" dirty="0">
                <a:latin typeface="Calibri" panose="020F0502020204030204" pitchFamily="34" charset="0"/>
                <a:hlinkClick r:id="rId4" tooltip="French Revolution"/>
              </a:rPr>
              <a:t>Revolutionary</a:t>
            </a:r>
            <a:r>
              <a:rPr lang="en-AU" sz="1400" dirty="0">
                <a:latin typeface="Calibri" panose="020F0502020204030204" pitchFamily="34" charset="0"/>
              </a:rPr>
              <a:t> and </a:t>
            </a:r>
            <a:r>
              <a:rPr lang="en-AU" sz="1400" dirty="0">
                <a:latin typeface="Calibri" panose="020F0502020204030204" pitchFamily="34" charset="0"/>
                <a:hlinkClick r:id="rId5" tooltip="Napoleonic Era"/>
              </a:rPr>
              <a:t>Napoleonic</a:t>
            </a:r>
            <a:r>
              <a:rPr lang="en-AU" sz="1400" dirty="0">
                <a:latin typeface="Calibri" panose="020F0502020204030204" pitchFamily="34" charset="0"/>
              </a:rPr>
              <a:t> eras. The title comes from the term </a:t>
            </a:r>
            <a:r>
              <a:rPr lang="en-AU" sz="1400" i="1" dirty="0">
                <a:latin typeface="Calibri" panose="020F0502020204030204" pitchFamily="34" charset="0"/>
                <a:hlinkClick r:id="rId6" tooltip="Childe"/>
              </a:rPr>
              <a:t>childe</a:t>
            </a:r>
            <a:r>
              <a:rPr lang="en-AU" sz="1400" dirty="0">
                <a:latin typeface="Calibri" panose="020F0502020204030204" pitchFamily="34" charset="0"/>
              </a:rPr>
              <a:t>, a </a:t>
            </a:r>
            <a:r>
              <a:rPr lang="en-AU" sz="1400" dirty="0">
                <a:latin typeface="Calibri" panose="020F0502020204030204" pitchFamily="34" charset="0"/>
                <a:hlinkClick r:id="rId7" tooltip="Middle Ages"/>
              </a:rPr>
              <a:t>medieval</a:t>
            </a:r>
            <a:r>
              <a:rPr lang="en-AU" sz="1400" dirty="0">
                <a:latin typeface="Calibri" panose="020F0502020204030204" pitchFamily="34" charset="0"/>
              </a:rPr>
              <a:t> title for a young man who was a candidate for </a:t>
            </a:r>
            <a:r>
              <a:rPr lang="en-AU" sz="1400" dirty="0">
                <a:latin typeface="Calibri" panose="020F0502020204030204" pitchFamily="34" charset="0"/>
                <a:hlinkClick r:id="rId8" tooltip="Knighthood"/>
              </a:rPr>
              <a:t>knighthood</a:t>
            </a:r>
            <a:r>
              <a:rPr lang="en-AU" sz="1400" dirty="0">
                <a:latin typeface="Calibri" panose="020F0502020204030204" pitchFamily="34" charset="0"/>
              </a:rPr>
              <a:t>.</a:t>
            </a:r>
            <a:br>
              <a:rPr lang="en-AU" sz="1400" dirty="0">
                <a:latin typeface="Calibri" panose="020F0502020204030204" pitchFamily="34" charset="0"/>
              </a:rPr>
            </a:br>
            <a:r>
              <a:rPr lang="en-AU" sz="1400" dirty="0">
                <a:latin typeface="Calibri" panose="020F0502020204030204" pitchFamily="34" charset="0"/>
              </a:rPr>
              <a:t/>
            </a:r>
            <a:br>
              <a:rPr lang="en-AU" sz="1400" dirty="0">
                <a:latin typeface="Calibri" panose="020F0502020204030204" pitchFamily="34" charset="0"/>
              </a:rPr>
            </a:br>
            <a:r>
              <a:rPr lang="en-AU" sz="1400" dirty="0">
                <a:latin typeface="Calibri" panose="020F0502020204030204" pitchFamily="34" charset="0"/>
              </a:rPr>
              <a:t>The five lines referenced in the film are from canto iv, verse 178, as follows:</a:t>
            </a:r>
          </a:p>
          <a:p>
            <a:r>
              <a:rPr lang="en-AU" sz="1400" dirty="0">
                <a:latin typeface="Calibri" panose="020F0502020204030204" pitchFamily="34" charset="0"/>
              </a:rPr>
              <a:t/>
            </a:r>
            <a:br>
              <a:rPr lang="en-AU" sz="1400" dirty="0">
                <a:latin typeface="Calibri" panose="020F0502020204030204" pitchFamily="34" charset="0"/>
              </a:rPr>
            </a:br>
            <a:r>
              <a:rPr lang="en-AU" sz="1400" dirty="0">
                <a:latin typeface="Calibri" panose="020F0502020204030204" pitchFamily="34" charset="0"/>
              </a:rPr>
              <a:t>There is a pleasure in the pathless woods,</a:t>
            </a:r>
            <a:br>
              <a:rPr lang="en-AU" sz="1400" dirty="0">
                <a:latin typeface="Calibri" panose="020F0502020204030204" pitchFamily="34" charset="0"/>
              </a:rPr>
            </a:br>
            <a:r>
              <a:rPr lang="en-AU" sz="1400" dirty="0">
                <a:latin typeface="Calibri" panose="020F0502020204030204" pitchFamily="34" charset="0"/>
              </a:rPr>
              <a:t>There is a rapture on the lonely shore,</a:t>
            </a:r>
            <a:br>
              <a:rPr lang="en-AU" sz="1400" dirty="0">
                <a:latin typeface="Calibri" panose="020F0502020204030204" pitchFamily="34" charset="0"/>
              </a:rPr>
            </a:br>
            <a:r>
              <a:rPr lang="en-AU" sz="1400" dirty="0">
                <a:latin typeface="Calibri" panose="020F0502020204030204" pitchFamily="34" charset="0"/>
              </a:rPr>
              <a:t>There is society, where none intrudes,</a:t>
            </a:r>
            <a:br>
              <a:rPr lang="en-AU" sz="1400" dirty="0">
                <a:latin typeface="Calibri" panose="020F0502020204030204" pitchFamily="34" charset="0"/>
              </a:rPr>
            </a:br>
            <a:r>
              <a:rPr lang="en-AU" sz="1400" dirty="0">
                <a:latin typeface="Calibri" panose="020F0502020204030204" pitchFamily="34" charset="0"/>
              </a:rPr>
              <a:t>By the deep Sea, and music in its roar:</a:t>
            </a:r>
            <a:br>
              <a:rPr lang="en-AU" sz="1400" dirty="0">
                <a:latin typeface="Calibri" panose="020F0502020204030204" pitchFamily="34" charset="0"/>
              </a:rPr>
            </a:br>
            <a:r>
              <a:rPr lang="en-AU" sz="1400" dirty="0">
                <a:latin typeface="Calibri" panose="020F0502020204030204" pitchFamily="34" charset="0"/>
              </a:rPr>
              <a:t>I love not Man the less, but Nature more</a:t>
            </a:r>
          </a:p>
          <a:p>
            <a:endParaRPr lang="en-AU" sz="1400" dirty="0" smtClean="0">
              <a:latin typeface="Calibri" panose="020F0502020204030204" pitchFamily="34" charset="0"/>
            </a:endParaRPr>
          </a:p>
          <a:p>
            <a:r>
              <a:rPr lang="en-AU" sz="1400" dirty="0" smtClean="0">
                <a:solidFill>
                  <a:srgbClr val="7030A0"/>
                </a:solidFill>
                <a:latin typeface="Calibri" panose="020F0502020204030204" pitchFamily="34" charset="0"/>
              </a:rPr>
              <a:t>? What sort of person do we imagine this character to be?</a:t>
            </a:r>
            <a:endParaRPr lang="en-AU" sz="1400" dirty="0">
              <a:solidFill>
                <a:srgbClr val="7030A0"/>
              </a:solidFill>
              <a:latin typeface="Calibri" panose="020F0502020204030204" pitchFamily="34" charset="0"/>
            </a:endParaRPr>
          </a:p>
        </p:txBody>
      </p:sp>
      <p:sp>
        <p:nvSpPr>
          <p:cNvPr id="2" name="Title 1"/>
          <p:cNvSpPr>
            <a:spLocks noGrp="1"/>
          </p:cNvSpPr>
          <p:nvPr>
            <p:ph type="title"/>
          </p:nvPr>
        </p:nvSpPr>
        <p:spPr/>
        <p:txBody>
          <a:bodyPr/>
          <a:lstStyle/>
          <a:p>
            <a:r>
              <a:rPr lang="en-AU" dirty="0">
                <a:solidFill>
                  <a:srgbClr val="FF0000"/>
                </a:solidFill>
              </a:rPr>
              <a:t>Literary </a:t>
            </a:r>
            <a:r>
              <a:rPr lang="en-AU" dirty="0" smtClean="0">
                <a:solidFill>
                  <a:srgbClr val="FF0000"/>
                </a:solidFill>
              </a:rPr>
              <a:t>Allusion pt2</a:t>
            </a:r>
            <a:endParaRPr lang="en-AU" dirty="0">
              <a:solidFill>
                <a:srgbClr val="FF0000"/>
              </a:solidFill>
            </a:endParaRPr>
          </a:p>
        </p:txBody>
      </p:sp>
    </p:spTree>
    <p:extLst>
      <p:ext uri="{BB962C8B-B14F-4D97-AF65-F5344CB8AC3E}">
        <p14:creationId xmlns:p14="http://schemas.microsoft.com/office/powerpoint/2010/main" val="146047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If choosing to use Irony in your essay as an umbrella technique, a number of techniques help indicate this. </a:t>
            </a:r>
          </a:p>
          <a:p>
            <a:r>
              <a:rPr lang="en-AU" dirty="0" smtClean="0"/>
              <a:t>Mostly plot, </a:t>
            </a:r>
            <a:r>
              <a:rPr lang="en-AU" dirty="0" err="1" smtClean="0"/>
              <a:t>mise</a:t>
            </a:r>
            <a:r>
              <a:rPr lang="en-AU" dirty="0" smtClean="0"/>
              <a:t> </a:t>
            </a:r>
            <a:r>
              <a:rPr lang="en-AU" dirty="0" err="1" smtClean="0"/>
              <a:t>en</a:t>
            </a:r>
            <a:r>
              <a:rPr lang="en-AU" dirty="0" smtClean="0"/>
              <a:t> scene and structure/editing.</a:t>
            </a:r>
          </a:p>
          <a:p>
            <a:endParaRPr lang="en-AU" dirty="0"/>
          </a:p>
          <a:p>
            <a:r>
              <a:rPr lang="en-AU" dirty="0" smtClean="0"/>
              <a:t>E.g. Chris wants to be one with nature, but in what ways does nature reject him?</a:t>
            </a:r>
            <a:endParaRPr lang="en-AU" dirty="0"/>
          </a:p>
        </p:txBody>
      </p:sp>
      <p:sp>
        <p:nvSpPr>
          <p:cNvPr id="2" name="Title 1"/>
          <p:cNvSpPr>
            <a:spLocks noGrp="1"/>
          </p:cNvSpPr>
          <p:nvPr>
            <p:ph type="title"/>
          </p:nvPr>
        </p:nvSpPr>
        <p:spPr/>
        <p:txBody>
          <a:bodyPr/>
          <a:lstStyle/>
          <a:p>
            <a:r>
              <a:rPr lang="en-AU" dirty="0" smtClean="0">
                <a:solidFill>
                  <a:srgbClr val="FF0000"/>
                </a:solidFill>
              </a:rPr>
              <a:t>Irony</a:t>
            </a:r>
            <a:endParaRPr lang="en-AU" dirty="0">
              <a:solidFill>
                <a:srgbClr val="FF0000"/>
              </a:solidFill>
            </a:endParaRPr>
          </a:p>
        </p:txBody>
      </p:sp>
    </p:spTree>
    <p:extLst>
      <p:ext uri="{BB962C8B-B14F-4D97-AF65-F5344CB8AC3E}">
        <p14:creationId xmlns:p14="http://schemas.microsoft.com/office/powerpoint/2010/main" val="26680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340" r="34477"/>
          <a:stretch/>
        </p:blipFill>
        <p:spPr bwMode="auto">
          <a:xfrm>
            <a:off x="611560" y="1052736"/>
            <a:ext cx="2617695" cy="487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solidFill>
                  <a:srgbClr val="FF0000"/>
                </a:solidFill>
              </a:rPr>
              <a:t>Setting</a:t>
            </a:r>
            <a:r>
              <a:rPr lang="en-AU" dirty="0" smtClean="0"/>
              <a:t>?????</a:t>
            </a:r>
            <a:endParaRPr lang="en-AU"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991" t="-373" r="30957" b="3565"/>
          <a:stretch/>
        </p:blipFill>
        <p:spPr bwMode="auto">
          <a:xfrm>
            <a:off x="3275856" y="1059905"/>
            <a:ext cx="3181435" cy="480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46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08920"/>
            <a:ext cx="7787208" cy="3298371"/>
          </a:xfrm>
        </p:spPr>
        <p:txBody>
          <a:bodyPr/>
          <a:lstStyle/>
          <a:p>
            <a:r>
              <a:rPr lang="en-AU" u="sng" dirty="0" smtClean="0"/>
              <a:t>Characters as ‘Family’…</a:t>
            </a:r>
          </a:p>
          <a:p>
            <a:r>
              <a:rPr lang="en-AU" dirty="0" smtClean="0"/>
              <a:t>Jan </a:t>
            </a:r>
            <a:r>
              <a:rPr lang="en-AU" dirty="0"/>
              <a:t>as surrogate mother, upset he wont contact parents</a:t>
            </a:r>
          </a:p>
          <a:p>
            <a:r>
              <a:rPr lang="en-AU" dirty="0"/>
              <a:t>Westerly as surrogate father, urges him to be careful, beware spring</a:t>
            </a:r>
          </a:p>
          <a:p>
            <a:r>
              <a:rPr lang="en-AU" dirty="0"/>
              <a:t>Ron, offers to adopt him as grandchild, mentions “forgiveness”</a:t>
            </a:r>
          </a:p>
          <a:p>
            <a:endParaRPr lang="en-AU" dirty="0"/>
          </a:p>
        </p:txBody>
      </p:sp>
      <p:sp>
        <p:nvSpPr>
          <p:cNvPr id="3" name="Title 2"/>
          <p:cNvSpPr>
            <a:spLocks noGrp="1"/>
          </p:cNvSpPr>
          <p:nvPr>
            <p:ph type="title"/>
          </p:nvPr>
        </p:nvSpPr>
        <p:spPr>
          <a:xfrm>
            <a:off x="251520" y="260648"/>
            <a:ext cx="8640960" cy="2376264"/>
          </a:xfrm>
        </p:spPr>
        <p:txBody>
          <a:bodyPr>
            <a:normAutofit fontScale="90000"/>
          </a:bodyPr>
          <a:lstStyle/>
          <a:p>
            <a:r>
              <a:rPr lang="en-AU" dirty="0">
                <a:effectLst/>
              </a:rPr>
              <a:t>Into the wild is a film about relationships, not surviving the wild</a:t>
            </a:r>
            <a:r>
              <a:rPr lang="en-AU" dirty="0" smtClean="0">
                <a:effectLst/>
              </a:rPr>
              <a:t>. Discuss, using techniques and impact on audience.</a:t>
            </a:r>
            <a:r>
              <a:rPr lang="en-AU" dirty="0">
                <a:effectLst/>
              </a:rPr>
              <a:t/>
            </a:r>
            <a:br>
              <a:rPr lang="en-AU" dirty="0">
                <a:effectLst/>
              </a:rPr>
            </a:br>
            <a:endParaRPr lang="en-AU" dirty="0"/>
          </a:p>
        </p:txBody>
      </p:sp>
    </p:spTree>
    <p:extLst>
      <p:ext uri="{BB962C8B-B14F-4D97-AF65-F5344CB8AC3E}">
        <p14:creationId xmlns:p14="http://schemas.microsoft.com/office/powerpoint/2010/main" val="354213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AU" dirty="0" smtClean="0"/>
              <a:t>Was Christopher selfish or noble?</a:t>
            </a:r>
            <a:br>
              <a:rPr lang="en-AU" dirty="0" smtClean="0"/>
            </a:br>
            <a:r>
              <a:rPr lang="en-AU" dirty="0" smtClean="0"/>
              <a:t>What makes you think this?</a:t>
            </a:r>
          </a:p>
          <a:p>
            <a:endParaRPr lang="en-AU" dirty="0"/>
          </a:p>
          <a:p>
            <a:r>
              <a:rPr lang="en-AU" dirty="0" smtClean="0"/>
              <a:t>Was he escaping society or his family?</a:t>
            </a:r>
            <a:br>
              <a:rPr lang="en-AU" dirty="0" smtClean="0"/>
            </a:br>
            <a:r>
              <a:rPr lang="en-AU" dirty="0" smtClean="0"/>
              <a:t>What makes you think this?</a:t>
            </a:r>
          </a:p>
          <a:p>
            <a:endParaRPr lang="en-AU" dirty="0" smtClean="0"/>
          </a:p>
          <a:p>
            <a:r>
              <a:rPr lang="en-AU" dirty="0" smtClean="0"/>
              <a:t>Can we really KNOW what he felt and thought?</a:t>
            </a:r>
          </a:p>
          <a:p>
            <a:endParaRPr lang="en-AU" dirty="0"/>
          </a:p>
          <a:p>
            <a:r>
              <a:rPr lang="en-AU" dirty="0" smtClean="0"/>
              <a:t>What did Christopher come to realise by the end? Did he?</a:t>
            </a:r>
          </a:p>
          <a:p>
            <a:endParaRPr lang="en-AU" dirty="0"/>
          </a:p>
          <a:p>
            <a:r>
              <a:rPr lang="en-AU" dirty="0" smtClean="0"/>
              <a:t>Does he die as Christopher McCandless or Alexander </a:t>
            </a:r>
            <a:r>
              <a:rPr lang="en-AU" dirty="0" err="1" smtClean="0"/>
              <a:t>Supertramp</a:t>
            </a:r>
            <a:r>
              <a:rPr lang="en-AU" dirty="0" smtClean="0"/>
              <a:t>? </a:t>
            </a:r>
            <a:endParaRPr lang="en-AU" dirty="0"/>
          </a:p>
          <a:p>
            <a:endParaRPr lang="en-AU" dirty="0"/>
          </a:p>
        </p:txBody>
      </p:sp>
      <p:sp>
        <p:nvSpPr>
          <p:cNvPr id="3" name="Title 2"/>
          <p:cNvSpPr>
            <a:spLocks noGrp="1"/>
          </p:cNvSpPr>
          <p:nvPr>
            <p:ph type="title"/>
          </p:nvPr>
        </p:nvSpPr>
        <p:spPr/>
        <p:txBody>
          <a:bodyPr/>
          <a:lstStyle/>
          <a:p>
            <a:r>
              <a:rPr lang="en-AU" dirty="0" smtClean="0"/>
              <a:t>Food for Thought…</a:t>
            </a:r>
            <a:endParaRPr lang="en-AU" dirty="0"/>
          </a:p>
        </p:txBody>
      </p:sp>
    </p:spTree>
    <p:extLst>
      <p:ext uri="{BB962C8B-B14F-4D97-AF65-F5344CB8AC3E}">
        <p14:creationId xmlns:p14="http://schemas.microsoft.com/office/powerpoint/2010/main" val="387623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smtClean="0"/>
              <a:t>The following themes are ideas to be picked apart, agreed with completely, completely refuted or somewhat proved true and false to a degree.</a:t>
            </a:r>
          </a:p>
          <a:p>
            <a:endParaRPr lang="en-AU" dirty="0"/>
          </a:p>
          <a:p>
            <a:r>
              <a:rPr lang="en-AU" dirty="0" smtClean="0"/>
              <a:t>E.g. Christopher goes into the wild to find ‘</a:t>
            </a:r>
            <a:r>
              <a:rPr lang="en-AU" dirty="0" smtClean="0">
                <a:solidFill>
                  <a:srgbClr val="7030A0"/>
                </a:solidFill>
              </a:rPr>
              <a:t>ultimate freedom</a:t>
            </a:r>
            <a:r>
              <a:rPr lang="en-AU" dirty="0" smtClean="0"/>
              <a:t>’, shown through the </a:t>
            </a:r>
            <a:r>
              <a:rPr lang="en-AU" dirty="0" smtClean="0">
                <a:solidFill>
                  <a:srgbClr val="FF0000"/>
                </a:solidFill>
              </a:rPr>
              <a:t>folksy soundtrack</a:t>
            </a:r>
            <a:r>
              <a:rPr lang="en-AU" dirty="0" smtClean="0"/>
              <a:t>, open </a:t>
            </a:r>
            <a:r>
              <a:rPr lang="en-AU" dirty="0" smtClean="0">
                <a:solidFill>
                  <a:srgbClr val="FF0000"/>
                </a:solidFill>
              </a:rPr>
              <a:t>landscape cinematography </a:t>
            </a:r>
            <a:r>
              <a:rPr lang="en-AU" dirty="0" smtClean="0"/>
              <a:t>and </a:t>
            </a:r>
            <a:r>
              <a:rPr lang="en-AU" dirty="0" smtClean="0">
                <a:solidFill>
                  <a:srgbClr val="FF0000"/>
                </a:solidFill>
              </a:rPr>
              <a:t>story</a:t>
            </a:r>
            <a:r>
              <a:rPr lang="en-AU" dirty="0" smtClean="0"/>
              <a:t>; </a:t>
            </a:r>
            <a:r>
              <a:rPr lang="en-AU" u="sng" dirty="0" smtClean="0"/>
              <a:t>however</a:t>
            </a:r>
            <a:r>
              <a:rPr lang="en-AU" dirty="0" smtClean="0"/>
              <a:t> we see that ‘ultimate freedom’ is not what he’d thought. He ironically realises…</a:t>
            </a:r>
            <a:endParaRPr lang="en-AU" dirty="0"/>
          </a:p>
        </p:txBody>
      </p:sp>
      <p:sp>
        <p:nvSpPr>
          <p:cNvPr id="2" name="Title 1"/>
          <p:cNvSpPr>
            <a:spLocks noGrp="1"/>
          </p:cNvSpPr>
          <p:nvPr>
            <p:ph type="title"/>
          </p:nvPr>
        </p:nvSpPr>
        <p:spPr/>
        <p:txBody>
          <a:bodyPr/>
          <a:lstStyle/>
          <a:p>
            <a:endParaRPr lang="en-AU"/>
          </a:p>
        </p:txBody>
      </p:sp>
    </p:spTree>
    <p:extLst>
      <p:ext uri="{BB962C8B-B14F-4D97-AF65-F5344CB8AC3E}">
        <p14:creationId xmlns:p14="http://schemas.microsoft.com/office/powerpoint/2010/main" val="2997690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What constitutes evidence?</a:t>
            </a:r>
          </a:p>
          <a:p>
            <a:r>
              <a:rPr lang="en-AU" dirty="0" smtClean="0"/>
              <a:t>Screenshots of the film…</a:t>
            </a:r>
            <a:br>
              <a:rPr lang="en-AU" dirty="0" smtClean="0"/>
            </a:br>
            <a:r>
              <a:rPr lang="en-AU" dirty="0" smtClean="0"/>
              <a:t>In your text, “when Christopher dies, the camera floats away, (Fig. 1)”</a:t>
            </a:r>
          </a:p>
          <a:p>
            <a:r>
              <a:rPr lang="en-AU" dirty="0" smtClean="0"/>
              <a:t>With CAPTIONS! (these don’t count to Word Count!)</a:t>
            </a:r>
          </a:p>
          <a:p>
            <a:endParaRPr lang="en-AU" dirty="0"/>
          </a:p>
          <a:p>
            <a:endParaRPr lang="en-AU" dirty="0"/>
          </a:p>
        </p:txBody>
      </p:sp>
      <p:sp>
        <p:nvSpPr>
          <p:cNvPr id="3" name="Title 2"/>
          <p:cNvSpPr>
            <a:spLocks noGrp="1"/>
          </p:cNvSpPr>
          <p:nvPr>
            <p:ph type="title"/>
          </p:nvPr>
        </p:nvSpPr>
        <p:spPr/>
        <p:txBody>
          <a:bodyPr>
            <a:normAutofit fontScale="90000"/>
          </a:bodyPr>
          <a:lstStyle/>
          <a:p>
            <a:r>
              <a:rPr lang="en-AU" dirty="0" smtClean="0"/>
              <a:t>Evidence: </a:t>
            </a:r>
            <a:br>
              <a:rPr lang="en-AU" dirty="0" smtClean="0"/>
            </a:br>
            <a:r>
              <a:rPr lang="en-AU" dirty="0" smtClean="0"/>
              <a:t>Screenshots with Captions</a:t>
            </a:r>
            <a:endParaRPr lang="en-A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1449" y="3717032"/>
            <a:ext cx="3502959" cy="196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63888" y="5715825"/>
            <a:ext cx="5040560" cy="1200329"/>
          </a:xfrm>
          <a:prstGeom prst="rect">
            <a:avLst/>
          </a:prstGeom>
          <a:noFill/>
        </p:spPr>
        <p:txBody>
          <a:bodyPr wrap="square" rtlCol="0">
            <a:spAutoFit/>
          </a:bodyPr>
          <a:lstStyle/>
          <a:p>
            <a:r>
              <a:rPr lang="en-AU" dirty="0" smtClean="0"/>
              <a:t>Fig. 1: The camera take on a floating movement, giving the viewer the space to reflect on Chris’ life and the impact of his actions on others. </a:t>
            </a:r>
            <a:endParaRPr lang="en-AU" dirty="0"/>
          </a:p>
        </p:txBody>
      </p:sp>
    </p:spTree>
    <p:extLst>
      <p:ext uri="{BB962C8B-B14F-4D97-AF65-F5344CB8AC3E}">
        <p14:creationId xmlns:p14="http://schemas.microsoft.com/office/powerpoint/2010/main" val="168943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You might quote the narrator – his sister, or Chris himself.</a:t>
            </a:r>
          </a:p>
          <a:p>
            <a:r>
              <a:rPr lang="en-AU" i="1" dirty="0" smtClean="0"/>
              <a:t>As Chris says via narration, “blah </a:t>
            </a:r>
            <a:r>
              <a:rPr lang="en-AU" i="1" dirty="0" err="1" smtClean="0"/>
              <a:t>blah</a:t>
            </a:r>
            <a:r>
              <a:rPr lang="en-AU" i="1" dirty="0" smtClean="0"/>
              <a:t>”, which shows the viewer…</a:t>
            </a:r>
            <a:endParaRPr lang="en-AU" i="1" dirty="0"/>
          </a:p>
        </p:txBody>
      </p:sp>
      <p:sp>
        <p:nvSpPr>
          <p:cNvPr id="3" name="Title 2"/>
          <p:cNvSpPr>
            <a:spLocks noGrp="1"/>
          </p:cNvSpPr>
          <p:nvPr>
            <p:ph type="title"/>
          </p:nvPr>
        </p:nvSpPr>
        <p:spPr/>
        <p:txBody>
          <a:bodyPr>
            <a:normAutofit fontScale="90000"/>
          </a:bodyPr>
          <a:lstStyle/>
          <a:p>
            <a:r>
              <a:rPr lang="en-AU" dirty="0" smtClean="0"/>
              <a:t>Evidence:</a:t>
            </a:r>
            <a:br>
              <a:rPr lang="en-AU" dirty="0" smtClean="0"/>
            </a:br>
            <a:r>
              <a:rPr lang="en-AU" dirty="0" smtClean="0"/>
              <a:t>Quotations</a:t>
            </a:r>
            <a:endParaRPr lang="en-AU" dirty="0"/>
          </a:p>
        </p:txBody>
      </p:sp>
    </p:spTree>
    <p:extLst>
      <p:ext uri="{BB962C8B-B14F-4D97-AF65-F5344CB8AC3E}">
        <p14:creationId xmlns:p14="http://schemas.microsoft.com/office/powerpoint/2010/main" val="321214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An ‘A’ Grade essay will…</a:t>
            </a:r>
          </a:p>
          <a:p>
            <a:pPr lvl="1"/>
            <a:r>
              <a:rPr lang="en-AU" dirty="0" smtClean="0"/>
              <a:t>Engage deeply with a theme from the film:</a:t>
            </a:r>
            <a:br>
              <a:rPr lang="en-AU" dirty="0" smtClean="0"/>
            </a:br>
            <a:r>
              <a:rPr lang="en-AU" dirty="0" smtClean="0"/>
              <a:t>Fully Agree, Disagree or argue it has elements you agree and disagree with – to what degree? </a:t>
            </a:r>
          </a:p>
          <a:p>
            <a:pPr lvl="1"/>
            <a:endParaRPr lang="en-AU" dirty="0"/>
          </a:p>
          <a:p>
            <a:pPr lvl="1"/>
            <a:r>
              <a:rPr lang="en-AU" dirty="0" smtClean="0"/>
              <a:t>Yes, truth</a:t>
            </a:r>
          </a:p>
          <a:p>
            <a:pPr lvl="1"/>
            <a:r>
              <a:rPr lang="en-AU" dirty="0" smtClean="0"/>
              <a:t>Yes, truth</a:t>
            </a:r>
          </a:p>
          <a:p>
            <a:pPr lvl="1"/>
            <a:r>
              <a:rPr lang="en-AU" dirty="0" smtClean="0"/>
              <a:t>But Ironic treatment of truth</a:t>
            </a:r>
          </a:p>
          <a:p>
            <a:pPr lvl="1"/>
            <a:endParaRPr lang="en-AU" dirty="0"/>
          </a:p>
        </p:txBody>
      </p:sp>
      <p:sp>
        <p:nvSpPr>
          <p:cNvPr id="2" name="Title 1"/>
          <p:cNvSpPr>
            <a:spLocks noGrp="1"/>
          </p:cNvSpPr>
          <p:nvPr>
            <p:ph type="title"/>
          </p:nvPr>
        </p:nvSpPr>
        <p:spPr/>
        <p:txBody>
          <a:bodyPr>
            <a:normAutofit fontScale="90000"/>
          </a:bodyPr>
          <a:lstStyle/>
          <a:p>
            <a:r>
              <a:rPr lang="en-AU" dirty="0" smtClean="0"/>
              <a:t>Performance Standards Translation ‘A’</a:t>
            </a:r>
            <a:endParaRPr lang="en-AU" dirty="0"/>
          </a:p>
        </p:txBody>
      </p:sp>
    </p:spTree>
    <p:extLst>
      <p:ext uri="{BB962C8B-B14F-4D97-AF65-F5344CB8AC3E}">
        <p14:creationId xmlns:p14="http://schemas.microsoft.com/office/powerpoint/2010/main" val="1184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400" dirty="0" smtClean="0"/>
              <a:t>Intro</a:t>
            </a:r>
          </a:p>
          <a:p>
            <a:endParaRPr lang="en-AU" sz="2400" dirty="0"/>
          </a:p>
          <a:p>
            <a:r>
              <a:rPr lang="en-AU" sz="2400" dirty="0" smtClean="0"/>
              <a:t>Body : </a:t>
            </a:r>
            <a:r>
              <a:rPr lang="en-AU" sz="2400" dirty="0" smtClean="0">
                <a:solidFill>
                  <a:srgbClr val="FF0000"/>
                </a:solidFill>
              </a:rPr>
              <a:t>Technique</a:t>
            </a:r>
            <a:r>
              <a:rPr lang="en-AU" sz="2400" dirty="0" smtClean="0"/>
              <a:t>, examples, impact on viewer</a:t>
            </a:r>
            <a:br>
              <a:rPr lang="en-AU" sz="2400" dirty="0" smtClean="0"/>
            </a:br>
            <a:r>
              <a:rPr lang="en-AU" sz="2400" dirty="0" smtClean="0"/>
              <a:t>(agree with the </a:t>
            </a:r>
            <a:r>
              <a:rPr lang="en-AU" sz="2400" dirty="0" smtClean="0">
                <a:solidFill>
                  <a:srgbClr val="7030A0"/>
                </a:solidFill>
              </a:rPr>
              <a:t>theme/thesis</a:t>
            </a:r>
            <a:r>
              <a:rPr lang="en-AU" sz="2400" dirty="0" smtClean="0"/>
              <a:t>)</a:t>
            </a:r>
          </a:p>
          <a:p>
            <a:r>
              <a:rPr lang="en-AU" sz="2400" dirty="0"/>
              <a:t>Body 2: </a:t>
            </a:r>
            <a:r>
              <a:rPr lang="en-AU" sz="2400" dirty="0">
                <a:solidFill>
                  <a:srgbClr val="FF0000"/>
                </a:solidFill>
              </a:rPr>
              <a:t>Technique</a:t>
            </a:r>
            <a:r>
              <a:rPr lang="en-AU" sz="2400" dirty="0"/>
              <a:t>, examples, impact on </a:t>
            </a:r>
            <a:r>
              <a:rPr lang="en-AU" sz="2400" dirty="0" smtClean="0"/>
              <a:t>viewer</a:t>
            </a:r>
            <a:br>
              <a:rPr lang="en-AU" sz="2400" dirty="0" smtClean="0"/>
            </a:br>
            <a:r>
              <a:rPr lang="en-AU" sz="2400" dirty="0" smtClean="0"/>
              <a:t>(agree with the </a:t>
            </a:r>
            <a:r>
              <a:rPr lang="en-AU" sz="2400" dirty="0" smtClean="0">
                <a:solidFill>
                  <a:srgbClr val="7030A0"/>
                </a:solidFill>
              </a:rPr>
              <a:t>theme/thesis</a:t>
            </a:r>
            <a:r>
              <a:rPr lang="en-AU" sz="2400" dirty="0" smtClean="0"/>
              <a:t>)</a:t>
            </a:r>
            <a:endParaRPr lang="en-AU" sz="2400" dirty="0"/>
          </a:p>
          <a:p>
            <a:r>
              <a:rPr lang="en-AU" sz="2400" dirty="0" smtClean="0"/>
              <a:t>Body 3: </a:t>
            </a:r>
            <a:r>
              <a:rPr lang="en-AU" sz="2400" dirty="0" smtClean="0">
                <a:solidFill>
                  <a:srgbClr val="FF0000"/>
                </a:solidFill>
              </a:rPr>
              <a:t>Technique</a:t>
            </a:r>
            <a:r>
              <a:rPr lang="en-AU" sz="2400" dirty="0" smtClean="0"/>
              <a:t>, examples, impact on viewer</a:t>
            </a:r>
            <a:br>
              <a:rPr lang="en-AU" sz="2400" dirty="0" smtClean="0"/>
            </a:br>
            <a:r>
              <a:rPr lang="en-AU" sz="2400" dirty="0" smtClean="0"/>
              <a:t>(Somewhat refute / disagree / completely agree with </a:t>
            </a:r>
            <a:r>
              <a:rPr lang="en-AU" sz="2400" dirty="0" smtClean="0">
                <a:solidFill>
                  <a:srgbClr val="7030A0"/>
                </a:solidFill>
              </a:rPr>
              <a:t>thesis</a:t>
            </a:r>
            <a:r>
              <a:rPr lang="en-AU" sz="2400" dirty="0" smtClean="0"/>
              <a:t>?)</a:t>
            </a:r>
          </a:p>
          <a:p>
            <a:r>
              <a:rPr lang="en-AU" sz="2400" dirty="0" smtClean="0"/>
              <a:t>Conclusion: effectiveness</a:t>
            </a:r>
            <a:endParaRPr lang="en-AU" sz="2400" dirty="0"/>
          </a:p>
        </p:txBody>
      </p:sp>
      <p:sp>
        <p:nvSpPr>
          <p:cNvPr id="2" name="Title 1"/>
          <p:cNvSpPr>
            <a:spLocks noGrp="1"/>
          </p:cNvSpPr>
          <p:nvPr>
            <p:ph type="title"/>
          </p:nvPr>
        </p:nvSpPr>
        <p:spPr/>
        <p:txBody>
          <a:bodyPr/>
          <a:lstStyle/>
          <a:p>
            <a:r>
              <a:rPr lang="en-AU" dirty="0" smtClean="0"/>
              <a:t>Possible Essay Structure</a:t>
            </a:r>
            <a:endParaRPr lang="en-AU" dirty="0"/>
          </a:p>
        </p:txBody>
      </p:sp>
    </p:spTree>
    <p:extLst>
      <p:ext uri="{BB962C8B-B14F-4D97-AF65-F5344CB8AC3E}">
        <p14:creationId xmlns:p14="http://schemas.microsoft.com/office/powerpoint/2010/main" val="406634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AU" b="1" dirty="0"/>
              <a:t>Stylistic Features:</a:t>
            </a:r>
            <a:endParaRPr lang="en-AU" dirty="0"/>
          </a:p>
          <a:p>
            <a:r>
              <a:rPr lang="en-AU" dirty="0"/>
              <a:t>C Grade: refer only to EVENTS from the film as loose evidence</a:t>
            </a:r>
          </a:p>
          <a:p>
            <a:r>
              <a:rPr lang="en-AU" dirty="0"/>
              <a:t>B Grade: refer to EVENTS and A TECHNIQUE, </a:t>
            </a:r>
            <a:r>
              <a:rPr lang="en-AU" dirty="0" err="1"/>
              <a:t>eg</a:t>
            </a:r>
            <a:r>
              <a:rPr lang="en-AU" dirty="0"/>
              <a:t>. Cinematography, as evidence</a:t>
            </a:r>
          </a:p>
          <a:p>
            <a:r>
              <a:rPr lang="en-AU" dirty="0"/>
              <a:t>A Grade: refer to a TECHNIQUE, e.g. Cinematography, </a:t>
            </a:r>
            <a:r>
              <a:rPr lang="en-AU" dirty="0" err="1"/>
              <a:t>sealessly</a:t>
            </a:r>
            <a:r>
              <a:rPr lang="en-AU" dirty="0"/>
              <a:t> explaining the director’s use of it in this scene, how it relates to the theme as a whole, how successfully it impacts on the viewer.</a:t>
            </a:r>
          </a:p>
          <a:p>
            <a:r>
              <a:rPr lang="en-AU" dirty="0"/>
              <a:t> </a:t>
            </a:r>
            <a:r>
              <a:rPr lang="en-AU" dirty="0" smtClean="0"/>
              <a:t>Perhaps even comparing, contrasting its use with another technique or another point in the film where it is employed.</a:t>
            </a:r>
            <a:endParaRPr lang="en-AU" dirty="0"/>
          </a:p>
          <a:p>
            <a:r>
              <a:rPr lang="en-AU" dirty="0"/>
              <a:t>In a paragraph you might even compare and contrast two events to prove a point… One from the beginning and one from the end to demonstrate the </a:t>
            </a:r>
            <a:r>
              <a:rPr lang="en-AU" dirty="0" err="1"/>
              <a:t>proptagonist’s</a:t>
            </a:r>
            <a:r>
              <a:rPr lang="en-AU" dirty="0"/>
              <a:t> emotional growth.</a:t>
            </a:r>
          </a:p>
          <a:p>
            <a:endParaRPr lang="en-AU"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427321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Use analytical starters…</a:t>
            </a:r>
          </a:p>
          <a:p>
            <a:r>
              <a:rPr lang="en-AU" dirty="0" smtClean="0"/>
              <a:t>Refer to the blue handout for ideas!</a:t>
            </a:r>
            <a:endParaRPr lang="en-AU" dirty="0" smtClean="0"/>
          </a:p>
          <a:p>
            <a:endParaRPr lang="en-AU" dirty="0"/>
          </a:p>
          <a:p>
            <a:endParaRPr lang="en-AU" dirty="0"/>
          </a:p>
        </p:txBody>
      </p:sp>
      <p:sp>
        <p:nvSpPr>
          <p:cNvPr id="3" name="Title 2"/>
          <p:cNvSpPr>
            <a:spLocks noGrp="1"/>
          </p:cNvSpPr>
          <p:nvPr>
            <p:ph type="title"/>
          </p:nvPr>
        </p:nvSpPr>
        <p:spPr/>
        <p:txBody>
          <a:bodyPr/>
          <a:lstStyle/>
          <a:p>
            <a:r>
              <a:rPr lang="en-AU" dirty="0" smtClean="0"/>
              <a:t>Sentence Starters</a:t>
            </a:r>
            <a:endParaRPr lang="en-AU" dirty="0"/>
          </a:p>
        </p:txBody>
      </p:sp>
    </p:spTree>
    <p:extLst>
      <p:ext uri="{BB962C8B-B14F-4D97-AF65-F5344CB8AC3E}">
        <p14:creationId xmlns:p14="http://schemas.microsoft.com/office/powerpoint/2010/main" val="283310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Title 2"/>
          <p:cNvSpPr>
            <a:spLocks noGrp="1"/>
          </p:cNvSpPr>
          <p:nvPr>
            <p:ph type="title"/>
          </p:nvPr>
        </p:nvSpPr>
        <p:spPr/>
        <p:txBody>
          <a:bodyPr/>
          <a:lstStyle/>
          <a:p>
            <a:r>
              <a:rPr lang="en-AU" dirty="0" smtClean="0"/>
              <a:t>Further Ideas / Themes</a:t>
            </a:r>
            <a:endParaRPr lang="en-AU" dirty="0"/>
          </a:p>
        </p:txBody>
      </p:sp>
    </p:spTree>
    <p:extLst>
      <p:ext uri="{BB962C8B-B14F-4D97-AF65-F5344CB8AC3E}">
        <p14:creationId xmlns:p14="http://schemas.microsoft.com/office/powerpoint/2010/main" val="364980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40960" cy="5544616"/>
          </a:xfrm>
        </p:spPr>
        <p:txBody>
          <a:bodyPr>
            <a:normAutofit fontScale="62500" lnSpcReduction="20000"/>
          </a:bodyPr>
          <a:lstStyle/>
          <a:p>
            <a:r>
              <a:rPr lang="en-AU" dirty="0" smtClean="0"/>
              <a:t>To </a:t>
            </a:r>
            <a:r>
              <a:rPr lang="en-AU" dirty="0"/>
              <a:t>McCandless and many others of his ilk, the wilderness has a very specific allure. McCandless sees the wilderness as a purer state, a place free of the evils of modern society, where someone like him can find out what he is really made of, live by his own rules, and be completely free. And this is not just naïveté; McCandless's journal entries show that he does find some answers, some keys to living the way he wants to live.</a:t>
            </a:r>
          </a:p>
          <a:p>
            <a:r>
              <a:rPr lang="en-AU" dirty="0"/>
              <a:t>Yet, it is also true that the reality of day-to-day living in the wilderness is not as romantic as he and others like him imagine it to be. McCandless spends so much time trying to find food to keep himself alive that he has little time to consciously appreciate the wilderness, as is evidenced by the fact that his journal consists almost solely of lists of the food that he finds and eats every day. Perhaps this explains why many of his heroes who wrote about the wilderness, for example, Jack London, never actually spent much time living in it.</a:t>
            </a:r>
          </a:p>
          <a:p>
            <a:r>
              <a:rPr lang="en-AU" b="1" dirty="0" smtClean="0"/>
              <a:t>How is this communicated? Some ideas…</a:t>
            </a:r>
          </a:p>
          <a:p>
            <a:r>
              <a:rPr lang="en-AU" dirty="0" smtClean="0"/>
              <a:t>Cinematography: wider shots of landscapes and nature contrasted with claustrophobic close-ups and tight composition when with family/society.</a:t>
            </a:r>
          </a:p>
          <a:p>
            <a:r>
              <a:rPr lang="en-AU" dirty="0" smtClean="0"/>
              <a:t>Irony: the allure of the wilderness holds for a time, but soon Christopher finds it rejects him. E.g. the moose being flyblown; river traps him</a:t>
            </a:r>
          </a:p>
          <a:p>
            <a:r>
              <a:rPr lang="en-AU" dirty="0" smtClean="0"/>
              <a:t>Soundtrack: Edie </a:t>
            </a:r>
            <a:r>
              <a:rPr lang="en-AU" dirty="0" err="1" smtClean="0"/>
              <a:t>Vedder’s</a:t>
            </a:r>
            <a:r>
              <a:rPr lang="en-AU" dirty="0" smtClean="0"/>
              <a:t> wistful, folk acoustic song ‘X’ playing over the scenes of travel or nature.</a:t>
            </a:r>
          </a:p>
          <a:p>
            <a:endParaRPr lang="en-AU" dirty="0"/>
          </a:p>
        </p:txBody>
      </p:sp>
      <p:sp>
        <p:nvSpPr>
          <p:cNvPr id="2" name="Title 1"/>
          <p:cNvSpPr>
            <a:spLocks noGrp="1"/>
          </p:cNvSpPr>
          <p:nvPr>
            <p:ph type="title"/>
          </p:nvPr>
        </p:nvSpPr>
        <p:spPr/>
        <p:txBody>
          <a:bodyPr>
            <a:normAutofit fontScale="90000"/>
          </a:bodyPr>
          <a:lstStyle/>
          <a:p>
            <a:r>
              <a:rPr lang="en-AU" u="sng" dirty="0"/>
              <a:t>The Allure of the Wilderness</a:t>
            </a:r>
            <a:r>
              <a:rPr lang="en-AU" dirty="0"/>
              <a:t/>
            </a:r>
            <a:br>
              <a:rPr lang="en-AU" dirty="0"/>
            </a:br>
            <a:endParaRPr lang="en-AU" dirty="0"/>
          </a:p>
        </p:txBody>
      </p:sp>
    </p:spTree>
    <p:extLst>
      <p:ext uri="{BB962C8B-B14F-4D97-AF65-F5344CB8AC3E}">
        <p14:creationId xmlns:p14="http://schemas.microsoft.com/office/powerpoint/2010/main" val="203090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435280" cy="5098571"/>
          </a:xfrm>
        </p:spPr>
        <p:txBody>
          <a:bodyPr>
            <a:normAutofit fontScale="55000" lnSpcReduction="20000"/>
          </a:bodyPr>
          <a:lstStyle/>
          <a:p>
            <a:endParaRPr lang="en-AU" sz="2900" dirty="0"/>
          </a:p>
          <a:p>
            <a:r>
              <a:rPr lang="en-AU" sz="2900" dirty="0" smtClean="0"/>
              <a:t>Forgiveness</a:t>
            </a:r>
            <a:r>
              <a:rPr lang="en-AU" sz="2900" dirty="0"/>
              <a:t>, and the danger inherent in the inability to forgive, are central themes in Into the Wild. Chris McCandless is shown to be a very compassionate person, who is unwilling to ignore the fact that so many people are starving or hungry around him, and feels a personal responsibility to help them. Yet his actions are ultimately selfish, and do great harm to those who love him most. Moreover, his inability to forgive his parents’ mistakes seems to be at the </a:t>
            </a:r>
            <a:r>
              <a:rPr lang="en-AU" sz="2900" dirty="0" err="1"/>
              <a:t>center</a:t>
            </a:r>
            <a:r>
              <a:rPr lang="en-AU" sz="2900" dirty="0"/>
              <a:t> of this seeming contradiction between his compassionate nature and his sometimes cruel </a:t>
            </a:r>
            <a:r>
              <a:rPr lang="en-AU" sz="2900" dirty="0" err="1"/>
              <a:t>behavior</a:t>
            </a:r>
            <a:r>
              <a:rPr lang="en-AU" sz="2900" dirty="0"/>
              <a:t>.</a:t>
            </a:r>
          </a:p>
          <a:p>
            <a:r>
              <a:rPr lang="en-AU" sz="2900" dirty="0"/>
              <a:t>There is certainly more behind his odyssey than just anger at his parents, but his resentment of them does spread into the rest of his life, and seems to be closely connected to how isolated he becomes at Emory. This, in turn, adds to his revulsion against society generally, which is clearly a driving factor in his deciding to go into the wilderness. One is left to wonder if, had McCandless found a way to forgive his parents for their shortcomings, he would not have felt the need to go to such extreme lengths in his quest for answers</a:t>
            </a:r>
            <a:r>
              <a:rPr lang="en-AU" sz="2900" dirty="0" smtClean="0"/>
              <a:t>.</a:t>
            </a:r>
          </a:p>
          <a:p>
            <a:r>
              <a:rPr lang="en-AU" sz="2900" b="1" dirty="0"/>
              <a:t>How is this </a:t>
            </a:r>
            <a:r>
              <a:rPr lang="en-AU" sz="2900" b="1" dirty="0" smtClean="0"/>
              <a:t>communicated? </a:t>
            </a:r>
            <a:r>
              <a:rPr lang="en-AU" sz="2900" b="1" dirty="0"/>
              <a:t>Some ideas</a:t>
            </a:r>
            <a:r>
              <a:rPr lang="en-AU" sz="2900" b="1" dirty="0" smtClean="0"/>
              <a:t>…</a:t>
            </a:r>
          </a:p>
          <a:p>
            <a:r>
              <a:rPr lang="en-AU" sz="2900" dirty="0" smtClean="0"/>
              <a:t>Non-linear structure via editing: contrasts his ‘Bus’ scene with formative experiences with people. When he is dying, we see the impact his selfishness has had on those people e.g. Dad collapsing, Ron sad, etc.</a:t>
            </a:r>
          </a:p>
          <a:p>
            <a:r>
              <a:rPr lang="en-AU" sz="2900" dirty="0" smtClean="0"/>
              <a:t>Chapter Titles: based on the book’s chapter names. These trace Christopher’s growth. E.g. Chapter 1 “blah” and the events that follow…</a:t>
            </a:r>
            <a:endParaRPr lang="en-AU" sz="2900" dirty="0"/>
          </a:p>
          <a:p>
            <a:endParaRPr lang="en-AU" dirty="0"/>
          </a:p>
          <a:p>
            <a:endParaRPr lang="en-AU" dirty="0"/>
          </a:p>
        </p:txBody>
      </p:sp>
      <p:sp>
        <p:nvSpPr>
          <p:cNvPr id="2" name="Title 1"/>
          <p:cNvSpPr>
            <a:spLocks noGrp="1"/>
          </p:cNvSpPr>
          <p:nvPr>
            <p:ph type="title"/>
          </p:nvPr>
        </p:nvSpPr>
        <p:spPr/>
        <p:txBody>
          <a:bodyPr>
            <a:normAutofit fontScale="90000"/>
          </a:bodyPr>
          <a:lstStyle/>
          <a:p>
            <a:r>
              <a:rPr lang="en-AU" u="sng" dirty="0"/>
              <a:t>Forgiveness</a:t>
            </a:r>
            <a:r>
              <a:rPr lang="en-AU" dirty="0"/>
              <a:t/>
            </a:r>
            <a:br>
              <a:rPr lang="en-AU" dirty="0"/>
            </a:br>
            <a:endParaRPr lang="en-AU" dirty="0"/>
          </a:p>
        </p:txBody>
      </p:sp>
    </p:spTree>
    <p:extLst>
      <p:ext uri="{BB962C8B-B14F-4D97-AF65-F5344CB8AC3E}">
        <p14:creationId xmlns:p14="http://schemas.microsoft.com/office/powerpoint/2010/main" val="135717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6768752" cy="940104"/>
          </a:xfrm>
        </p:spPr>
        <p:txBody>
          <a:bodyPr>
            <a:normAutofit/>
          </a:bodyPr>
          <a:lstStyle/>
          <a:p>
            <a:r>
              <a:rPr lang="en-AU" sz="2000" dirty="0" smtClean="0"/>
              <a:t>Performance Standards</a:t>
            </a:r>
            <a:endParaRPr lang="en-AU"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6789723"/>
              </p:ext>
            </p:extLst>
          </p:nvPr>
        </p:nvGraphicFramePr>
        <p:xfrm>
          <a:off x="1115616" y="4293096"/>
          <a:ext cx="6745605" cy="626110"/>
        </p:xfrm>
        <a:graphic>
          <a:graphicData uri="http://schemas.openxmlformats.org/drawingml/2006/table">
            <a:tbl>
              <a:tblPr>
                <a:tableStyleId>{5C22544A-7EE6-4342-B048-85BDC9FD1C3A}</a:tableStyleId>
              </a:tblPr>
              <a:tblGrid>
                <a:gridCol w="3447354"/>
                <a:gridCol w="3298251"/>
              </a:tblGrid>
              <a:tr h="626110">
                <a:tc>
                  <a:txBody>
                    <a:bodyPr/>
                    <a:lstStyle/>
                    <a:p>
                      <a:endParaRPr lang="en-AU"/>
                    </a:p>
                  </a:txBody>
                  <a:tcPr marL="68580" marR="68580" marT="0" marB="0"/>
                </a:tc>
                <a:tc>
                  <a:txBody>
                    <a:bodyPr/>
                    <a:lstStyle/>
                    <a:p>
                      <a:endParaRPr lang="en-AU" dirty="0"/>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23235111"/>
              </p:ext>
            </p:extLst>
          </p:nvPr>
        </p:nvGraphicFramePr>
        <p:xfrm>
          <a:off x="287016" y="350622"/>
          <a:ext cx="8856984" cy="6550965"/>
        </p:xfrm>
        <a:graphic>
          <a:graphicData uri="http://schemas.openxmlformats.org/drawingml/2006/table">
            <a:tbl>
              <a:tblPr firstRow="1" bandRow="1">
                <a:tableStyleId>{5C22544A-7EE6-4342-B048-85BDC9FD1C3A}</a:tableStyleId>
              </a:tblPr>
              <a:tblGrid>
                <a:gridCol w="4428492"/>
                <a:gridCol w="4428492"/>
              </a:tblGrid>
              <a:tr h="387336">
                <a:tc>
                  <a:txBody>
                    <a:bodyPr/>
                    <a:lstStyle/>
                    <a:p>
                      <a:r>
                        <a:rPr kumimoji="0" lang="en-AU" sz="1400" b="1" kern="1200" dirty="0" smtClean="0">
                          <a:solidFill>
                            <a:schemeClr val="lt1"/>
                          </a:solidFill>
                          <a:effectLst/>
                          <a:latin typeface="+mn-lt"/>
                          <a:ea typeface="+mn-ea"/>
                          <a:cs typeface="+mn-cs"/>
                        </a:rPr>
                        <a:t>Assessment Design Criteria</a:t>
                      </a:r>
                      <a:endParaRPr lang="en-AU" sz="1400" dirty="0"/>
                    </a:p>
                  </a:txBody>
                  <a:tcPr>
                    <a:solidFill>
                      <a:schemeClr val="accent3">
                        <a:lumMod val="60000"/>
                        <a:lumOff val="40000"/>
                      </a:schemeClr>
                    </a:solidFill>
                  </a:tcPr>
                </a:tc>
                <a:tc>
                  <a:txBody>
                    <a:bodyPr/>
                    <a:lstStyle/>
                    <a:p>
                      <a:r>
                        <a:rPr kumimoji="0" lang="en-AU" sz="1400" b="1" kern="1200" dirty="0" smtClean="0">
                          <a:solidFill>
                            <a:schemeClr val="lt1"/>
                          </a:solidFill>
                          <a:effectLst/>
                          <a:latin typeface="+mn-lt"/>
                          <a:ea typeface="+mn-ea"/>
                          <a:cs typeface="+mn-cs"/>
                        </a:rPr>
                        <a:t>What they mean</a:t>
                      </a:r>
                      <a:endParaRPr lang="en-AU" sz="1400" dirty="0"/>
                    </a:p>
                  </a:txBody>
                  <a:tcPr>
                    <a:solidFill>
                      <a:schemeClr val="accent3">
                        <a:lumMod val="60000"/>
                        <a:lumOff val="40000"/>
                      </a:schemeClr>
                    </a:solidFill>
                  </a:tcPr>
                </a:tc>
              </a:tr>
              <a:tr h="507080">
                <a:tc>
                  <a:txBody>
                    <a:bodyPr/>
                    <a:lstStyle/>
                    <a:p>
                      <a:pPr algn="l">
                        <a:lnSpc>
                          <a:spcPct val="107000"/>
                        </a:lnSpc>
                        <a:spcBef>
                          <a:spcPts val="300"/>
                        </a:spcBef>
                        <a:spcAft>
                          <a:spcPts val="0"/>
                        </a:spcAft>
                      </a:pPr>
                      <a:r>
                        <a:rPr lang="en-US" sz="1400" dirty="0">
                          <a:solidFill>
                            <a:srgbClr val="000000"/>
                          </a:solidFill>
                          <a:effectLst/>
                          <a:latin typeface="Calibri" panose="020F0502020204030204" pitchFamily="34" charset="0"/>
                          <a:ea typeface="MS Mincho"/>
                        </a:rPr>
                        <a:t>KU1 	</a:t>
                      </a:r>
                      <a:r>
                        <a:rPr lang="en-US" sz="1400" dirty="0" smtClean="0">
                          <a:solidFill>
                            <a:srgbClr val="000000"/>
                          </a:solidFill>
                          <a:effectLst/>
                          <a:latin typeface="Calibri" panose="020F0502020204030204" pitchFamily="34" charset="0"/>
                          <a:ea typeface="MS Mincho"/>
                        </a:rPr>
                        <a:t/>
                      </a:r>
                      <a:br>
                        <a:rPr lang="en-US" sz="1400" dirty="0" smtClean="0">
                          <a:solidFill>
                            <a:srgbClr val="000000"/>
                          </a:solidFill>
                          <a:effectLst/>
                          <a:latin typeface="Calibri" panose="020F0502020204030204" pitchFamily="34" charset="0"/>
                          <a:ea typeface="MS Mincho"/>
                        </a:rPr>
                      </a:br>
                      <a:r>
                        <a:rPr lang="en-US" sz="1400" dirty="0" smtClean="0">
                          <a:solidFill>
                            <a:srgbClr val="000000"/>
                          </a:solidFill>
                          <a:effectLst/>
                          <a:latin typeface="Calibri" panose="020F0502020204030204" pitchFamily="34" charset="0"/>
                          <a:ea typeface="MS Mincho"/>
                        </a:rPr>
                        <a:t>COMPREHENSIVE</a:t>
                      </a:r>
                      <a:r>
                        <a:rPr lang="en-US" sz="1400" baseline="0" dirty="0" smtClean="0">
                          <a:solidFill>
                            <a:srgbClr val="000000"/>
                          </a:solidFill>
                          <a:effectLst/>
                          <a:latin typeface="Calibri" panose="020F0502020204030204" pitchFamily="34" charset="0"/>
                          <a:ea typeface="MS Mincho"/>
                        </a:rPr>
                        <a:t> </a:t>
                      </a:r>
                      <a:r>
                        <a:rPr lang="en-US" sz="1400" dirty="0" smtClean="0">
                          <a:solidFill>
                            <a:srgbClr val="000000"/>
                          </a:solidFill>
                          <a:effectLst/>
                          <a:latin typeface="Calibri" panose="020F0502020204030204" pitchFamily="34" charset="0"/>
                          <a:ea typeface="MS Mincho"/>
                        </a:rPr>
                        <a:t>Knowledge </a:t>
                      </a:r>
                      <a:r>
                        <a:rPr lang="en-US" sz="1400" dirty="0">
                          <a:solidFill>
                            <a:srgbClr val="000000"/>
                          </a:solidFill>
                          <a:effectLst/>
                          <a:latin typeface="Calibri" panose="020F0502020204030204" pitchFamily="34" charset="0"/>
                          <a:ea typeface="MS Mincho"/>
                        </a:rPr>
                        <a:t>and understanding of </a:t>
                      </a:r>
                      <a:r>
                        <a:rPr lang="en-US" sz="1400" dirty="0">
                          <a:solidFill>
                            <a:srgbClr val="FF0000"/>
                          </a:solidFill>
                          <a:effectLst/>
                          <a:latin typeface="Calibri" panose="020F0502020204030204" pitchFamily="34" charset="0"/>
                          <a:ea typeface="MS Mincho"/>
                        </a:rPr>
                        <a:t>ideas and perspectives in texts.</a:t>
                      </a:r>
                      <a:endParaRPr lang="en-AU" sz="1400" dirty="0">
                        <a:solidFill>
                          <a:srgbClr val="000000"/>
                        </a:solidFill>
                        <a:effectLst/>
                        <a:latin typeface="Calibri" panose="020F0502020204030204" pitchFamily="34" charset="0"/>
                        <a:ea typeface="MS Mincho"/>
                      </a:endParaRPr>
                    </a:p>
                  </a:txBody>
                  <a:tcPr marL="68580" marR="68580" marT="0" marB="0">
                    <a:solidFill>
                      <a:schemeClr val="accent3">
                        <a:lumMod val="60000"/>
                        <a:lumOff val="40000"/>
                      </a:schemeClr>
                    </a:solidFill>
                  </a:tcPr>
                </a:tc>
                <a:tc>
                  <a:txBody>
                    <a:bodyPr/>
                    <a:lstStyle/>
                    <a:p>
                      <a:pPr algn="l">
                        <a:lnSpc>
                          <a:spcPct val="107000"/>
                        </a:lnSpc>
                        <a:spcAft>
                          <a:spcPts val="800"/>
                        </a:spcAft>
                      </a:pPr>
                      <a:r>
                        <a:rPr lang="en-AU" sz="1400" dirty="0">
                          <a:effectLst/>
                          <a:latin typeface="Calibri" panose="020F0502020204030204" pitchFamily="34" charset="0"/>
                          <a:ea typeface="Calibri"/>
                          <a:cs typeface="Times New Roman"/>
                        </a:rPr>
                        <a:t>Comprehension of themes</a:t>
                      </a:r>
                    </a:p>
                  </a:txBody>
                  <a:tcPr marL="68580" marR="68580" marT="0" marB="0">
                    <a:solidFill>
                      <a:schemeClr val="accent3">
                        <a:lumMod val="60000"/>
                        <a:lumOff val="40000"/>
                      </a:schemeClr>
                    </a:solidFill>
                  </a:tcPr>
                </a:tc>
              </a:tr>
              <a:tr h="2380913">
                <a:tc>
                  <a:txBody>
                    <a:bodyPr/>
                    <a:lstStyle/>
                    <a:p>
                      <a:pPr algn="l">
                        <a:lnSpc>
                          <a:spcPct val="107000"/>
                        </a:lnSpc>
                        <a:spcBef>
                          <a:spcPts val="300"/>
                        </a:spcBef>
                        <a:spcAft>
                          <a:spcPts val="0"/>
                        </a:spcAft>
                      </a:pPr>
                      <a:r>
                        <a:rPr lang="en-US" sz="1400" dirty="0">
                          <a:solidFill>
                            <a:srgbClr val="000000"/>
                          </a:solidFill>
                          <a:effectLst/>
                          <a:latin typeface="Calibri"/>
                          <a:ea typeface="MS Mincho"/>
                        </a:rPr>
                        <a:t>KU2	Knowledge and understanding of </a:t>
                      </a:r>
                      <a:r>
                        <a:rPr lang="en-US" sz="1400" dirty="0">
                          <a:solidFill>
                            <a:srgbClr val="FF0000"/>
                          </a:solidFill>
                          <a:effectLst/>
                          <a:latin typeface="Calibri"/>
                          <a:ea typeface="MS Mincho"/>
                        </a:rPr>
                        <a:t>ways in which authors use language features, stylistic features, and conventions to make meaning.</a:t>
                      </a:r>
                      <a:endParaRPr lang="en-AU" sz="1400" dirty="0">
                        <a:solidFill>
                          <a:srgbClr val="000000"/>
                        </a:solidFill>
                        <a:effectLst/>
                        <a:latin typeface="Arial"/>
                        <a:ea typeface="MS Mincho"/>
                      </a:endParaRPr>
                    </a:p>
                  </a:txBody>
                  <a:tcPr marL="68580" marR="68580" marT="0" marB="0">
                    <a:solidFill>
                      <a:schemeClr val="accent3">
                        <a:lumMod val="60000"/>
                        <a:lumOff val="40000"/>
                      </a:schemeClr>
                    </a:solidFill>
                  </a:tcPr>
                </a:tc>
                <a:tc>
                  <a:txBody>
                    <a:bodyPr/>
                    <a:lstStyle/>
                    <a:p>
                      <a:pPr algn="l">
                        <a:lnSpc>
                          <a:spcPct val="107000"/>
                        </a:lnSpc>
                        <a:spcAft>
                          <a:spcPts val="0"/>
                        </a:spcAft>
                      </a:pPr>
                      <a:r>
                        <a:rPr lang="en-AU" sz="1400" dirty="0" smtClean="0">
                          <a:effectLst/>
                          <a:latin typeface="Calibri"/>
                          <a:ea typeface="Calibri"/>
                          <a:cs typeface="Times New Roman"/>
                        </a:rPr>
                        <a:t>Stylistic </a:t>
                      </a:r>
                      <a:r>
                        <a:rPr lang="en-AU" sz="1400" dirty="0">
                          <a:effectLst/>
                          <a:latin typeface="Calibri"/>
                          <a:ea typeface="Calibri"/>
                          <a:cs typeface="Times New Roman"/>
                        </a:rPr>
                        <a:t>features = </a:t>
                      </a:r>
                      <a:r>
                        <a:rPr lang="en-AU" sz="1400" dirty="0" smtClean="0">
                          <a:effectLst/>
                          <a:latin typeface="Calibri"/>
                          <a:ea typeface="Calibri"/>
                          <a:cs typeface="Times New Roman"/>
                        </a:rPr>
                        <a:t>genre and techniques </a:t>
                      </a:r>
                    </a:p>
                    <a:p>
                      <a:pPr algn="l">
                        <a:lnSpc>
                          <a:spcPct val="107000"/>
                        </a:lnSpc>
                        <a:spcAft>
                          <a:spcPts val="0"/>
                        </a:spcAft>
                      </a:pPr>
                      <a:r>
                        <a:rPr kumimoji="0" lang="en-AU" sz="1400" b="1" i="1" kern="1200" dirty="0" smtClean="0">
                          <a:solidFill>
                            <a:schemeClr val="dk1"/>
                          </a:solidFill>
                          <a:effectLst/>
                          <a:latin typeface="+mn-lt"/>
                          <a:ea typeface="+mn-ea"/>
                          <a:cs typeface="+mn-cs"/>
                        </a:rPr>
                        <a:t>Stylistic elements of film include;</a:t>
                      </a:r>
                      <a:r>
                        <a:rPr kumimoji="0" lang="en-AU" sz="1400" i="0" kern="1200" dirty="0" smtClean="0">
                          <a:solidFill>
                            <a:schemeClr val="dk1"/>
                          </a:solidFill>
                          <a:effectLst/>
                          <a:latin typeface="+mn-lt"/>
                          <a:ea typeface="+mn-ea"/>
                          <a:cs typeface="+mn-cs"/>
                        </a:rPr>
                        <a:t/>
                      </a:r>
                      <a:br>
                        <a:rPr kumimoji="0" lang="en-AU" sz="1400" i="0" kern="1200" dirty="0" smtClean="0">
                          <a:solidFill>
                            <a:schemeClr val="dk1"/>
                          </a:solidFill>
                          <a:effectLst/>
                          <a:latin typeface="+mn-lt"/>
                          <a:ea typeface="+mn-ea"/>
                          <a:cs typeface="+mn-cs"/>
                        </a:rPr>
                      </a:br>
                      <a:r>
                        <a:rPr kumimoji="0" lang="en-AU" sz="1400" i="0" kern="1200" dirty="0" smtClean="0">
                          <a:solidFill>
                            <a:schemeClr val="dk1"/>
                          </a:solidFill>
                          <a:effectLst/>
                          <a:latin typeface="+mn-lt"/>
                          <a:ea typeface="+mn-ea"/>
                          <a:cs typeface="+mn-cs"/>
                        </a:rPr>
                        <a:t>- The Narrative; Plot and Events</a:t>
                      </a:r>
                    </a:p>
                    <a:p>
                      <a:pPr algn="l">
                        <a:lnSpc>
                          <a:spcPct val="107000"/>
                        </a:lnSpc>
                        <a:spcAft>
                          <a:spcPts val="0"/>
                        </a:spcAft>
                      </a:pPr>
                      <a:r>
                        <a:rPr kumimoji="0" lang="en-AU" sz="1400" i="0" kern="1200" dirty="0" smtClean="0">
                          <a:solidFill>
                            <a:schemeClr val="dk1"/>
                          </a:solidFill>
                          <a:effectLst/>
                          <a:latin typeface="+mn-lt"/>
                          <a:ea typeface="+mn-ea"/>
                          <a:cs typeface="+mn-cs"/>
                        </a:rPr>
                        <a:t> - Characterisation</a:t>
                      </a:r>
                      <a:r>
                        <a:rPr kumimoji="0" lang="en-AU" sz="1400" i="0" kern="1200" baseline="0" dirty="0" smtClean="0">
                          <a:solidFill>
                            <a:schemeClr val="dk1"/>
                          </a:solidFill>
                          <a:effectLst/>
                          <a:latin typeface="+mn-lt"/>
                          <a:ea typeface="+mn-ea"/>
                          <a:cs typeface="+mn-cs"/>
                        </a:rPr>
                        <a:t> and Acting</a:t>
                      </a:r>
                      <a:r>
                        <a:rPr kumimoji="0" lang="en-AU" sz="1400" i="0" kern="1200" dirty="0" smtClean="0">
                          <a:solidFill>
                            <a:schemeClr val="dk1"/>
                          </a:solidFill>
                          <a:effectLst/>
                          <a:latin typeface="+mn-lt"/>
                          <a:ea typeface="+mn-ea"/>
                          <a:cs typeface="+mn-cs"/>
                        </a:rPr>
                        <a:t/>
                      </a:r>
                      <a:br>
                        <a:rPr kumimoji="0" lang="en-AU" sz="1400" i="0" kern="1200" dirty="0" smtClean="0">
                          <a:solidFill>
                            <a:schemeClr val="dk1"/>
                          </a:solidFill>
                          <a:effectLst/>
                          <a:latin typeface="+mn-lt"/>
                          <a:ea typeface="+mn-ea"/>
                          <a:cs typeface="+mn-cs"/>
                        </a:rPr>
                      </a:br>
                      <a:r>
                        <a:rPr kumimoji="0" lang="en-AU" sz="1400" i="0" kern="1200" dirty="0" smtClean="0">
                          <a:solidFill>
                            <a:schemeClr val="dk1"/>
                          </a:solidFill>
                          <a:effectLst/>
                          <a:latin typeface="+mn-lt"/>
                          <a:ea typeface="+mn-ea"/>
                          <a:cs typeface="+mn-cs"/>
                        </a:rPr>
                        <a:t>- Sound</a:t>
                      </a:r>
                      <a:br>
                        <a:rPr kumimoji="0" lang="en-AU" sz="1400" i="0" kern="1200" dirty="0" smtClean="0">
                          <a:solidFill>
                            <a:schemeClr val="dk1"/>
                          </a:solidFill>
                          <a:effectLst/>
                          <a:latin typeface="+mn-lt"/>
                          <a:ea typeface="+mn-ea"/>
                          <a:cs typeface="+mn-cs"/>
                        </a:rPr>
                      </a:br>
                      <a:r>
                        <a:rPr kumimoji="0" lang="en-AU" sz="1400" i="0" kern="1200" dirty="0" smtClean="0">
                          <a:solidFill>
                            <a:schemeClr val="dk1"/>
                          </a:solidFill>
                          <a:effectLst/>
                          <a:latin typeface="+mn-lt"/>
                          <a:ea typeface="+mn-ea"/>
                          <a:cs typeface="+mn-cs"/>
                        </a:rPr>
                        <a:t>- Editing</a:t>
                      </a:r>
                      <a:br>
                        <a:rPr kumimoji="0" lang="en-AU" sz="1400" i="0" kern="1200" dirty="0" smtClean="0">
                          <a:solidFill>
                            <a:schemeClr val="dk1"/>
                          </a:solidFill>
                          <a:effectLst/>
                          <a:latin typeface="+mn-lt"/>
                          <a:ea typeface="+mn-ea"/>
                          <a:cs typeface="+mn-cs"/>
                        </a:rPr>
                      </a:br>
                      <a:r>
                        <a:rPr kumimoji="0" lang="en-AU" sz="1400" i="0" kern="1200" dirty="0" smtClean="0">
                          <a:solidFill>
                            <a:schemeClr val="dk1"/>
                          </a:solidFill>
                          <a:effectLst/>
                          <a:latin typeface="+mn-lt"/>
                          <a:ea typeface="+mn-ea"/>
                          <a:cs typeface="+mn-cs"/>
                        </a:rPr>
                        <a:t>- Cinematography;</a:t>
                      </a:r>
                      <a:r>
                        <a:rPr kumimoji="0" lang="en-AU" sz="1400" i="0" kern="1200" baseline="0" dirty="0" smtClean="0">
                          <a:solidFill>
                            <a:schemeClr val="dk1"/>
                          </a:solidFill>
                          <a:effectLst/>
                          <a:latin typeface="+mn-lt"/>
                          <a:ea typeface="+mn-ea"/>
                          <a:cs typeface="+mn-cs"/>
                        </a:rPr>
                        <a:t> angles, shots, composition</a:t>
                      </a:r>
                      <a:r>
                        <a:rPr kumimoji="0" lang="en-AU" sz="1400" i="0" kern="1200" dirty="0" smtClean="0">
                          <a:solidFill>
                            <a:schemeClr val="dk1"/>
                          </a:solidFill>
                          <a:effectLst/>
                          <a:latin typeface="+mn-lt"/>
                          <a:ea typeface="+mn-ea"/>
                          <a:cs typeface="+mn-cs"/>
                        </a:rPr>
                        <a:t>.</a:t>
                      </a:r>
                    </a:p>
                    <a:p>
                      <a:pPr algn="l">
                        <a:lnSpc>
                          <a:spcPct val="107000"/>
                        </a:lnSpc>
                        <a:spcAft>
                          <a:spcPts val="0"/>
                        </a:spcAft>
                      </a:pPr>
                      <a:r>
                        <a:rPr kumimoji="0" lang="en-AU" sz="1400" i="0" kern="1200" dirty="0" smtClean="0">
                          <a:solidFill>
                            <a:schemeClr val="dk1"/>
                          </a:solidFill>
                          <a:effectLst/>
                          <a:latin typeface="+mn-lt"/>
                          <a:ea typeface="+mn-ea"/>
                          <a:cs typeface="+mn-cs"/>
                        </a:rPr>
                        <a:t> - </a:t>
                      </a:r>
                      <a:r>
                        <a:rPr kumimoji="0" lang="en-AU" sz="1400" i="0" kern="1200" dirty="0" err="1" smtClean="0">
                          <a:solidFill>
                            <a:schemeClr val="dk1"/>
                          </a:solidFill>
                          <a:effectLst/>
                          <a:latin typeface="+mn-lt"/>
                          <a:ea typeface="+mn-ea"/>
                          <a:cs typeface="+mn-cs"/>
                        </a:rPr>
                        <a:t>Mise</a:t>
                      </a:r>
                      <a:r>
                        <a:rPr kumimoji="0" lang="en-AU" sz="1400" i="0" kern="1200" dirty="0" smtClean="0">
                          <a:solidFill>
                            <a:schemeClr val="dk1"/>
                          </a:solidFill>
                          <a:effectLst/>
                          <a:latin typeface="+mn-lt"/>
                          <a:ea typeface="+mn-ea"/>
                          <a:cs typeface="+mn-cs"/>
                        </a:rPr>
                        <a:t> </a:t>
                      </a:r>
                      <a:r>
                        <a:rPr kumimoji="0" lang="en-AU" sz="1400" i="0" kern="1200" dirty="0" err="1" smtClean="0">
                          <a:solidFill>
                            <a:schemeClr val="dk1"/>
                          </a:solidFill>
                          <a:effectLst/>
                          <a:latin typeface="+mn-lt"/>
                          <a:ea typeface="+mn-ea"/>
                          <a:cs typeface="+mn-cs"/>
                        </a:rPr>
                        <a:t>en</a:t>
                      </a:r>
                      <a:r>
                        <a:rPr kumimoji="0" lang="en-AU" sz="1400" i="0" kern="1200" dirty="0" smtClean="0">
                          <a:solidFill>
                            <a:schemeClr val="dk1"/>
                          </a:solidFill>
                          <a:effectLst/>
                          <a:latin typeface="+mn-lt"/>
                          <a:ea typeface="+mn-ea"/>
                          <a:cs typeface="+mn-cs"/>
                        </a:rPr>
                        <a:t> Scene:</a:t>
                      </a:r>
                      <a:r>
                        <a:rPr kumimoji="0" lang="en-AU" sz="1400" i="0" kern="1200" baseline="0" dirty="0" smtClean="0">
                          <a:solidFill>
                            <a:schemeClr val="dk1"/>
                          </a:solidFill>
                          <a:effectLst/>
                          <a:latin typeface="+mn-lt"/>
                          <a:ea typeface="+mn-ea"/>
                          <a:cs typeface="+mn-cs"/>
                        </a:rPr>
                        <a:t> lighting, costume, setting</a:t>
                      </a:r>
                      <a:endParaRPr kumimoji="0" lang="en-AU" sz="1400" i="0" kern="1200" dirty="0" smtClean="0">
                        <a:solidFill>
                          <a:schemeClr val="dk1"/>
                        </a:solidFill>
                        <a:effectLst/>
                        <a:latin typeface="+mn-lt"/>
                        <a:ea typeface="+mn-ea"/>
                        <a:cs typeface="+mn-cs"/>
                      </a:endParaRPr>
                    </a:p>
                    <a:p>
                      <a:pPr algn="l">
                        <a:lnSpc>
                          <a:spcPct val="107000"/>
                        </a:lnSpc>
                        <a:spcAft>
                          <a:spcPts val="0"/>
                        </a:spcAft>
                      </a:pPr>
                      <a:r>
                        <a:rPr kumimoji="0" lang="en-AU" sz="1400" i="0" kern="1200" dirty="0" smtClean="0">
                          <a:solidFill>
                            <a:schemeClr val="dk1"/>
                          </a:solidFill>
                          <a:effectLst/>
                          <a:latin typeface="+mn-lt"/>
                          <a:ea typeface="+mn-ea"/>
                          <a:cs typeface="+mn-cs"/>
                        </a:rPr>
                        <a:t> - Genre</a:t>
                      </a:r>
                      <a:endParaRPr lang="en-AU" sz="1400" dirty="0">
                        <a:effectLst/>
                        <a:latin typeface="Calibri"/>
                        <a:ea typeface="Calibri"/>
                        <a:cs typeface="Times New Roman"/>
                      </a:endParaRPr>
                    </a:p>
                    <a:p>
                      <a:pPr algn="l">
                        <a:lnSpc>
                          <a:spcPct val="107000"/>
                        </a:lnSpc>
                        <a:spcAft>
                          <a:spcPts val="0"/>
                        </a:spcAft>
                      </a:pPr>
                      <a:r>
                        <a:rPr lang="en-AU" sz="1400" dirty="0">
                          <a:effectLst/>
                          <a:latin typeface="Calibri"/>
                          <a:ea typeface="Calibri"/>
                          <a:cs typeface="Times New Roman"/>
                        </a:rPr>
                        <a:t>Conventions = </a:t>
                      </a:r>
                      <a:endParaRPr lang="en-AU" sz="1400" dirty="0" smtClean="0">
                        <a:effectLst/>
                        <a:latin typeface="Calibri"/>
                        <a:ea typeface="Calibri"/>
                        <a:cs typeface="Times New Roman"/>
                      </a:endParaRPr>
                    </a:p>
                    <a:p>
                      <a:pPr algn="l">
                        <a:lnSpc>
                          <a:spcPct val="107000"/>
                        </a:lnSpc>
                        <a:spcAft>
                          <a:spcPts val="0"/>
                        </a:spcAft>
                      </a:pPr>
                      <a:r>
                        <a:rPr lang="en-AU" sz="1400" dirty="0" smtClean="0">
                          <a:effectLst/>
                          <a:latin typeface="Calibri"/>
                          <a:ea typeface="Calibri"/>
                          <a:cs typeface="Times New Roman"/>
                        </a:rPr>
                        <a:t>Make </a:t>
                      </a:r>
                      <a:r>
                        <a:rPr lang="en-AU" sz="1400" dirty="0">
                          <a:effectLst/>
                          <a:latin typeface="Calibri"/>
                          <a:ea typeface="Calibri"/>
                          <a:cs typeface="Times New Roman"/>
                        </a:rPr>
                        <a:t>meaning = communicate a point or message about the theme/consider: what is the point of the text? Why is it important?</a:t>
                      </a:r>
                    </a:p>
                  </a:txBody>
                  <a:tcPr marL="68580" marR="68580" marT="0" marB="0">
                    <a:solidFill>
                      <a:schemeClr val="accent3">
                        <a:lumMod val="60000"/>
                        <a:lumOff val="40000"/>
                      </a:schemeClr>
                    </a:solidFill>
                  </a:tcPr>
                </a:tc>
              </a:tr>
              <a:tr h="639066">
                <a:tc>
                  <a:txBody>
                    <a:bodyPr/>
                    <a:lstStyle/>
                    <a:p>
                      <a:pPr algn="l">
                        <a:lnSpc>
                          <a:spcPct val="107000"/>
                        </a:lnSpc>
                        <a:spcBef>
                          <a:spcPts val="300"/>
                        </a:spcBef>
                        <a:spcAft>
                          <a:spcPts val="0"/>
                        </a:spcAft>
                      </a:pPr>
                      <a:r>
                        <a:rPr lang="en-US" sz="1400" dirty="0">
                          <a:solidFill>
                            <a:srgbClr val="000000"/>
                          </a:solidFill>
                          <a:effectLst/>
                          <a:latin typeface="Calibri" panose="020F0502020204030204" pitchFamily="34" charset="0"/>
                          <a:ea typeface="MS Mincho"/>
                        </a:rPr>
                        <a:t>An1 	</a:t>
                      </a:r>
                      <a:r>
                        <a:rPr lang="en-US" sz="1400" dirty="0" smtClean="0">
                          <a:solidFill>
                            <a:srgbClr val="000000"/>
                          </a:solidFill>
                          <a:effectLst/>
                          <a:latin typeface="Calibri" panose="020F0502020204030204" pitchFamily="34" charset="0"/>
                          <a:ea typeface="MS Mincho"/>
                        </a:rPr>
                        <a:t/>
                      </a:r>
                      <a:br>
                        <a:rPr lang="en-US" sz="1400" dirty="0" smtClean="0">
                          <a:solidFill>
                            <a:srgbClr val="000000"/>
                          </a:solidFill>
                          <a:effectLst/>
                          <a:latin typeface="Calibri" panose="020F0502020204030204" pitchFamily="34" charset="0"/>
                          <a:ea typeface="MS Mincho"/>
                        </a:rPr>
                      </a:br>
                      <a:r>
                        <a:rPr lang="en-US" sz="1400" dirty="0" smtClean="0">
                          <a:solidFill>
                            <a:srgbClr val="000000"/>
                          </a:solidFill>
                          <a:effectLst/>
                          <a:latin typeface="Calibri" panose="020F0502020204030204" pitchFamily="34" charset="0"/>
                          <a:ea typeface="MS Mincho"/>
                        </a:rPr>
                        <a:t>Analysis </a:t>
                      </a:r>
                      <a:r>
                        <a:rPr lang="en-US" sz="1400" dirty="0">
                          <a:solidFill>
                            <a:srgbClr val="000000"/>
                          </a:solidFill>
                          <a:effectLst/>
                          <a:latin typeface="Calibri" panose="020F0502020204030204" pitchFamily="34" charset="0"/>
                          <a:ea typeface="MS Mincho"/>
                        </a:rPr>
                        <a:t>of </a:t>
                      </a:r>
                      <a:r>
                        <a:rPr lang="en-US" sz="1400" dirty="0">
                          <a:solidFill>
                            <a:srgbClr val="FF0000"/>
                          </a:solidFill>
                          <a:effectLst/>
                          <a:latin typeface="Calibri" panose="020F0502020204030204" pitchFamily="34" charset="0"/>
                          <a:ea typeface="MS Mincho"/>
                        </a:rPr>
                        <a:t>language features, stylistic features, and conventions, and evaluation of how they influence audiences.</a:t>
                      </a:r>
                      <a:endParaRPr lang="en-AU" sz="1400" dirty="0">
                        <a:solidFill>
                          <a:srgbClr val="000000"/>
                        </a:solidFill>
                        <a:effectLst/>
                        <a:latin typeface="Calibri" panose="020F0502020204030204" pitchFamily="34" charset="0"/>
                        <a:ea typeface="MS Mincho"/>
                      </a:endParaRPr>
                    </a:p>
                  </a:txBody>
                  <a:tcPr marL="68580" marR="68580" marT="0" marB="0">
                    <a:solidFill>
                      <a:schemeClr val="accent3">
                        <a:lumMod val="60000"/>
                        <a:lumOff val="40000"/>
                      </a:schemeClr>
                    </a:solidFill>
                  </a:tcPr>
                </a:tc>
                <a:tc>
                  <a:txBody>
                    <a:bodyPr/>
                    <a:lstStyle/>
                    <a:p>
                      <a:pPr marL="38100" algn="l">
                        <a:lnSpc>
                          <a:spcPct val="107000"/>
                        </a:lnSpc>
                        <a:spcAft>
                          <a:spcPts val="800"/>
                        </a:spcAft>
                      </a:pPr>
                      <a:r>
                        <a:rPr lang="en-AU" sz="1400" dirty="0">
                          <a:effectLst/>
                          <a:latin typeface="Calibri" panose="020F0502020204030204" pitchFamily="34" charset="0"/>
                          <a:ea typeface="Calibri"/>
                          <a:cs typeface="Times New Roman"/>
                        </a:rPr>
                        <a:t>The </a:t>
                      </a:r>
                      <a:r>
                        <a:rPr lang="en-AU" sz="1400" b="1" dirty="0">
                          <a:effectLst/>
                          <a:latin typeface="Calibri" panose="020F0502020204030204" pitchFamily="34" charset="0"/>
                          <a:ea typeface="Calibri"/>
                          <a:cs typeface="Times New Roman"/>
                        </a:rPr>
                        <a:t>effect</a:t>
                      </a:r>
                      <a:r>
                        <a:rPr lang="en-AU" sz="1400" dirty="0">
                          <a:effectLst/>
                          <a:latin typeface="Calibri" panose="020F0502020204030204" pitchFamily="34" charset="0"/>
                          <a:ea typeface="Calibri"/>
                          <a:cs typeface="Times New Roman"/>
                        </a:rPr>
                        <a:t> of language, style and convention </a:t>
                      </a:r>
                      <a:r>
                        <a:rPr lang="en-AU" sz="1400" b="1" dirty="0">
                          <a:effectLst/>
                          <a:latin typeface="Calibri" panose="020F0502020204030204" pitchFamily="34" charset="0"/>
                          <a:ea typeface="Calibri"/>
                          <a:cs typeface="Times New Roman"/>
                        </a:rPr>
                        <a:t>on the audience</a:t>
                      </a:r>
                    </a:p>
                  </a:txBody>
                  <a:tcPr marL="68580" marR="68580" marT="0" marB="0">
                    <a:solidFill>
                      <a:schemeClr val="accent3">
                        <a:lumMod val="60000"/>
                        <a:lumOff val="40000"/>
                      </a:schemeClr>
                    </a:solidFill>
                  </a:tcPr>
                </a:tc>
              </a:tr>
              <a:tr h="754995">
                <a:tc>
                  <a:txBody>
                    <a:bodyPr/>
                    <a:lstStyle/>
                    <a:p>
                      <a:pPr algn="l">
                        <a:lnSpc>
                          <a:spcPct val="107000"/>
                        </a:lnSpc>
                        <a:spcBef>
                          <a:spcPts val="300"/>
                        </a:spcBef>
                        <a:spcAft>
                          <a:spcPts val="0"/>
                        </a:spcAft>
                      </a:pPr>
                      <a:r>
                        <a:rPr lang="en-US" sz="1400" dirty="0">
                          <a:solidFill>
                            <a:srgbClr val="000000"/>
                          </a:solidFill>
                          <a:effectLst/>
                          <a:latin typeface="Calibri" panose="020F0502020204030204" pitchFamily="34" charset="0"/>
                          <a:ea typeface="MS Mincho"/>
                        </a:rPr>
                        <a:t>An2 	</a:t>
                      </a:r>
                      <a:r>
                        <a:rPr lang="en-US" sz="1400" dirty="0" smtClean="0">
                          <a:solidFill>
                            <a:srgbClr val="000000"/>
                          </a:solidFill>
                          <a:effectLst/>
                          <a:latin typeface="Calibri" panose="020F0502020204030204" pitchFamily="34" charset="0"/>
                          <a:ea typeface="MS Mincho"/>
                        </a:rPr>
                        <a:t/>
                      </a:r>
                      <a:br>
                        <a:rPr lang="en-US" sz="1400" dirty="0" smtClean="0">
                          <a:solidFill>
                            <a:srgbClr val="000000"/>
                          </a:solidFill>
                          <a:effectLst/>
                          <a:latin typeface="Calibri" panose="020F0502020204030204" pitchFamily="34" charset="0"/>
                          <a:ea typeface="MS Mincho"/>
                        </a:rPr>
                      </a:br>
                      <a:r>
                        <a:rPr lang="en-US" sz="1400" dirty="0" smtClean="0">
                          <a:solidFill>
                            <a:srgbClr val="000000"/>
                          </a:solidFill>
                          <a:effectLst/>
                          <a:latin typeface="Calibri" panose="020F0502020204030204" pitchFamily="34" charset="0"/>
                          <a:ea typeface="MS Mincho"/>
                        </a:rPr>
                        <a:t>Analysis </a:t>
                      </a:r>
                      <a:r>
                        <a:rPr lang="en-US" sz="1400" dirty="0">
                          <a:solidFill>
                            <a:srgbClr val="000000"/>
                          </a:solidFill>
                          <a:effectLst/>
                          <a:latin typeface="Calibri" panose="020F0502020204030204" pitchFamily="34" charset="0"/>
                          <a:ea typeface="MS Mincho"/>
                        </a:rPr>
                        <a:t>and evaluation of </a:t>
                      </a:r>
                      <a:r>
                        <a:rPr lang="en-US" sz="1400" dirty="0">
                          <a:solidFill>
                            <a:srgbClr val="FF0000"/>
                          </a:solidFill>
                          <a:effectLst/>
                          <a:latin typeface="Calibri" panose="020F0502020204030204" pitchFamily="34" charset="0"/>
                          <a:ea typeface="MS Mincho"/>
                        </a:rPr>
                        <a:t>ways in which ideas, perspectives, and/or aspects of culture are represented in texts.</a:t>
                      </a:r>
                      <a:endParaRPr lang="en-AU" sz="1400" dirty="0">
                        <a:solidFill>
                          <a:srgbClr val="000000"/>
                        </a:solidFill>
                        <a:effectLst/>
                        <a:latin typeface="Calibri" panose="020F0502020204030204" pitchFamily="34" charset="0"/>
                        <a:ea typeface="MS Mincho"/>
                      </a:endParaRPr>
                    </a:p>
                  </a:txBody>
                  <a:tcPr marL="68580" marR="68580" marT="0" marB="0">
                    <a:solidFill>
                      <a:schemeClr val="accent3">
                        <a:lumMod val="60000"/>
                        <a:lumOff val="40000"/>
                      </a:schemeClr>
                    </a:solidFill>
                  </a:tcPr>
                </a:tc>
                <a:tc>
                  <a:txBody>
                    <a:bodyPr/>
                    <a:lstStyle/>
                    <a:p>
                      <a:pPr algn="l">
                        <a:lnSpc>
                          <a:spcPct val="107000"/>
                        </a:lnSpc>
                        <a:spcAft>
                          <a:spcPts val="800"/>
                        </a:spcAft>
                      </a:pPr>
                      <a:r>
                        <a:rPr lang="en-AU" sz="1400" dirty="0">
                          <a:effectLst/>
                          <a:latin typeface="Calibri" panose="020F0502020204030204" pitchFamily="34" charset="0"/>
                          <a:ea typeface="Calibri"/>
                          <a:cs typeface="Times New Roman"/>
                        </a:rPr>
                        <a:t>Which techniques are used to portray/explore theme </a:t>
                      </a:r>
                      <a:r>
                        <a:rPr lang="en-AU" sz="1400" dirty="0" smtClean="0">
                          <a:effectLst/>
                          <a:latin typeface="Calibri" panose="020F0502020204030204" pitchFamily="34" charset="0"/>
                          <a:ea typeface="Calibri"/>
                          <a:cs typeface="Times New Roman"/>
                        </a:rPr>
                        <a:t>?</a:t>
                      </a:r>
                    </a:p>
                    <a:p>
                      <a:pPr algn="l">
                        <a:lnSpc>
                          <a:spcPct val="107000"/>
                        </a:lnSpc>
                        <a:spcAft>
                          <a:spcPts val="800"/>
                        </a:spcAft>
                      </a:pPr>
                      <a:r>
                        <a:rPr lang="en-AU" sz="1400" dirty="0" smtClean="0">
                          <a:effectLst/>
                          <a:latin typeface="Calibri" panose="020F0502020204030204" pitchFamily="34" charset="0"/>
                          <a:ea typeface="Calibri"/>
                          <a:cs typeface="Times New Roman"/>
                        </a:rPr>
                        <a:t>How effective were they?</a:t>
                      </a:r>
                      <a:endParaRPr lang="en-AU" sz="1400" dirty="0">
                        <a:effectLst/>
                        <a:latin typeface="Calibri" panose="020F0502020204030204" pitchFamily="34" charset="0"/>
                        <a:ea typeface="Calibri"/>
                        <a:cs typeface="Times New Roman"/>
                      </a:endParaRPr>
                    </a:p>
                  </a:txBody>
                  <a:tcPr marL="68580" marR="68580" marT="0" marB="0">
                    <a:solidFill>
                      <a:schemeClr val="accent3">
                        <a:lumMod val="60000"/>
                        <a:lumOff val="40000"/>
                      </a:schemeClr>
                    </a:solidFill>
                  </a:tcPr>
                </a:tc>
              </a:tr>
              <a:tr h="579030">
                <a:tc>
                  <a:txBody>
                    <a:bodyPr/>
                    <a:lstStyle/>
                    <a:p>
                      <a:pPr algn="l">
                        <a:lnSpc>
                          <a:spcPct val="107000"/>
                        </a:lnSpc>
                        <a:spcBef>
                          <a:spcPts val="300"/>
                        </a:spcBef>
                        <a:spcAft>
                          <a:spcPts val="0"/>
                        </a:spcAft>
                      </a:pPr>
                      <a:r>
                        <a:rPr lang="en-US" sz="1400" dirty="0">
                          <a:solidFill>
                            <a:srgbClr val="000000"/>
                          </a:solidFill>
                          <a:effectLst/>
                          <a:latin typeface="Calibri"/>
                          <a:ea typeface="MS Mincho"/>
                        </a:rPr>
                        <a:t>Ap2 	</a:t>
                      </a:r>
                      <a:r>
                        <a:rPr lang="en-US" sz="1400" dirty="0" smtClean="0">
                          <a:solidFill>
                            <a:srgbClr val="000000"/>
                          </a:solidFill>
                          <a:effectLst/>
                          <a:latin typeface="Calibri"/>
                          <a:ea typeface="MS Mincho"/>
                        </a:rPr>
                        <a:t/>
                      </a:r>
                      <a:br>
                        <a:rPr lang="en-US" sz="1400" dirty="0" smtClean="0">
                          <a:solidFill>
                            <a:srgbClr val="000000"/>
                          </a:solidFill>
                          <a:effectLst/>
                          <a:latin typeface="Calibri"/>
                          <a:ea typeface="MS Mincho"/>
                        </a:rPr>
                      </a:br>
                      <a:r>
                        <a:rPr lang="en-US" sz="1400" dirty="0" smtClean="0">
                          <a:solidFill>
                            <a:srgbClr val="000000"/>
                          </a:solidFill>
                          <a:effectLst/>
                          <a:latin typeface="Calibri"/>
                          <a:ea typeface="MS Mincho"/>
                        </a:rPr>
                        <a:t>Use </a:t>
                      </a:r>
                      <a:r>
                        <a:rPr lang="en-US" sz="1400" dirty="0">
                          <a:solidFill>
                            <a:srgbClr val="000000"/>
                          </a:solidFill>
                          <a:effectLst/>
                          <a:latin typeface="Calibri"/>
                          <a:ea typeface="MS Mincho"/>
                        </a:rPr>
                        <a:t>of </a:t>
                      </a:r>
                      <a:r>
                        <a:rPr lang="en-US" sz="1400" dirty="0">
                          <a:solidFill>
                            <a:srgbClr val="FF0000"/>
                          </a:solidFill>
                          <a:effectLst/>
                          <a:latin typeface="Calibri"/>
                          <a:ea typeface="MS Mincho"/>
                        </a:rPr>
                        <a:t>evidence </a:t>
                      </a:r>
                      <a:r>
                        <a:rPr lang="en-US" sz="1400" dirty="0">
                          <a:solidFill>
                            <a:srgbClr val="000000"/>
                          </a:solidFill>
                          <a:effectLst/>
                          <a:latin typeface="Calibri"/>
                          <a:ea typeface="MS Mincho"/>
                        </a:rPr>
                        <a:t>from texts to develop and </a:t>
                      </a:r>
                      <a:r>
                        <a:rPr lang="en-US" sz="1400" dirty="0">
                          <a:solidFill>
                            <a:srgbClr val="FF0000"/>
                          </a:solidFill>
                          <a:effectLst/>
                          <a:latin typeface="Calibri"/>
                          <a:ea typeface="MS Mincho"/>
                        </a:rPr>
                        <a:t>support a response</a:t>
                      </a:r>
                      <a:r>
                        <a:rPr lang="en-US" sz="1400" dirty="0">
                          <a:solidFill>
                            <a:srgbClr val="000000"/>
                          </a:solidFill>
                          <a:effectLst/>
                          <a:latin typeface="Calibri"/>
                          <a:ea typeface="MS Mincho"/>
                        </a:rPr>
                        <a:t>.</a:t>
                      </a:r>
                      <a:endParaRPr lang="en-AU" sz="1400" dirty="0">
                        <a:solidFill>
                          <a:srgbClr val="000000"/>
                        </a:solidFill>
                        <a:effectLst/>
                        <a:latin typeface="Arial"/>
                        <a:ea typeface="MS Mincho"/>
                      </a:endParaRPr>
                    </a:p>
                  </a:txBody>
                  <a:tcPr marL="68580" marR="68580" marT="0" marB="0">
                    <a:solidFill>
                      <a:schemeClr val="accent3">
                        <a:lumMod val="60000"/>
                        <a:lumOff val="40000"/>
                      </a:schemeClr>
                    </a:solidFill>
                  </a:tcPr>
                </a:tc>
                <a:tc>
                  <a:txBody>
                    <a:bodyPr/>
                    <a:lstStyle/>
                    <a:p>
                      <a:pPr marL="38100" algn="l">
                        <a:lnSpc>
                          <a:spcPct val="107000"/>
                        </a:lnSpc>
                        <a:spcAft>
                          <a:spcPts val="800"/>
                        </a:spcAft>
                      </a:pPr>
                      <a:r>
                        <a:rPr lang="en-AU" sz="1400" dirty="0">
                          <a:effectLst/>
                          <a:latin typeface="Calibri"/>
                          <a:ea typeface="Calibri"/>
                          <a:cs typeface="Times New Roman"/>
                        </a:rPr>
                        <a:t>Integrated, appropriately punctuated quotations </a:t>
                      </a:r>
                      <a:r>
                        <a:rPr lang="en-AU" sz="1400" dirty="0" smtClean="0">
                          <a:effectLst/>
                          <a:latin typeface="Calibri"/>
                          <a:ea typeface="Calibri"/>
                          <a:cs typeface="Times New Roman"/>
                        </a:rPr>
                        <a:t>and captioned screenshots</a:t>
                      </a:r>
                      <a:r>
                        <a:rPr lang="en-AU" sz="1400" baseline="0" dirty="0" smtClean="0">
                          <a:effectLst/>
                          <a:latin typeface="Calibri"/>
                          <a:ea typeface="Calibri"/>
                          <a:cs typeface="Times New Roman"/>
                        </a:rPr>
                        <a:t> </a:t>
                      </a:r>
                      <a:r>
                        <a:rPr lang="en-AU" sz="1400" dirty="0" smtClean="0">
                          <a:effectLst/>
                          <a:latin typeface="Calibri"/>
                          <a:ea typeface="Calibri"/>
                          <a:cs typeface="Times New Roman"/>
                        </a:rPr>
                        <a:t>to </a:t>
                      </a:r>
                      <a:r>
                        <a:rPr lang="en-AU" sz="1400" dirty="0">
                          <a:effectLst/>
                          <a:latin typeface="Calibri"/>
                          <a:ea typeface="Calibri"/>
                          <a:cs typeface="Times New Roman"/>
                        </a:rPr>
                        <a:t>illustrate a point.</a:t>
                      </a:r>
                    </a:p>
                  </a:txBody>
                  <a:tcPr marL="68580" marR="6858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3191478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424936" cy="5544616"/>
          </a:xfrm>
        </p:spPr>
        <p:txBody>
          <a:bodyPr>
            <a:noAutofit/>
          </a:bodyPr>
          <a:lstStyle/>
          <a:p>
            <a:r>
              <a:rPr lang="en-AU" sz="1600" u="sng" dirty="0" smtClean="0"/>
              <a:t>Isn’t </a:t>
            </a:r>
            <a:r>
              <a:rPr lang="en-AU" sz="1600" u="sng" dirty="0" smtClean="0"/>
              <a:t>ultimate… / is unfulfilling / </a:t>
            </a:r>
            <a:r>
              <a:rPr lang="en-AU" sz="1600" u="sng" dirty="0" err="1" smtClean="0"/>
              <a:t>etc</a:t>
            </a:r>
            <a:r>
              <a:rPr lang="en-AU" sz="1600" u="sng" dirty="0" smtClean="0"/>
              <a:t>, </a:t>
            </a:r>
            <a:r>
              <a:rPr lang="en-AU" sz="1600" u="sng" dirty="0" err="1" smtClean="0"/>
              <a:t>etc</a:t>
            </a:r>
            <a:endParaRPr lang="en-AU" sz="1600" dirty="0"/>
          </a:p>
          <a:p>
            <a:r>
              <a:rPr lang="en-AU" sz="1600" dirty="0"/>
              <a:t>McCandless describes what he is looking for on his odyssey, particularly on the Alaska trip, as “ultimate freedom.” It would seem that this largely represents, to him, freedom from other people’s rules and authority over him. Throughout his whole life he finds authority particularly oppressive, especially when exercised by anyone who he feels only has such power over him for arbitrary reasons. To live completely alone, in a world where the only laws he feels the need to follow are those of nature, is to him ultimate freedom.</a:t>
            </a:r>
          </a:p>
          <a:p>
            <a:r>
              <a:rPr lang="en-AU" sz="1600" dirty="0"/>
              <a:t>Yet this level of freedom requires total isolation, for to be with others means to have obligations to them. Thus, McCandless’s quest for freedom becomes, also, a refutation of any and all intimacy with others. This kind of freedom is inherently selfish. By living only according to his own rules and those of nature, no matter how principled and deeply-thought, McCandless is implicitly living only for his own best interest. </a:t>
            </a:r>
            <a:endParaRPr lang="en-AU" sz="1600" dirty="0" smtClean="0"/>
          </a:p>
          <a:p>
            <a:r>
              <a:rPr lang="en-AU" sz="1600" b="1" dirty="0"/>
              <a:t>How is this communicated? Some ideas…</a:t>
            </a:r>
          </a:p>
          <a:p>
            <a:r>
              <a:rPr lang="en-AU" sz="1600" dirty="0" smtClean="0"/>
              <a:t>Literary Allusion – certain texts mentioned allude to ideas of ultimate freedom, notably Thoreau.</a:t>
            </a:r>
          </a:p>
          <a:p>
            <a:r>
              <a:rPr lang="en-AU" sz="1600" dirty="0" smtClean="0"/>
              <a:t>Events/Plot - </a:t>
            </a:r>
            <a:r>
              <a:rPr lang="en-AU" sz="1600" dirty="0"/>
              <a:t>For example, he refuses to get a hunting license because he doesn’t think it is any of the government’s business what he eats; were everyone to act this way, animal populations would be destroyed, and food supplies threatened. McCandless's ultimate freedom is thus limited in scope, for on any larger scale it would be dangerous and potentially disastrous.</a:t>
            </a:r>
          </a:p>
          <a:p>
            <a:endParaRPr lang="en-AU" sz="1600" dirty="0"/>
          </a:p>
        </p:txBody>
      </p:sp>
      <p:sp>
        <p:nvSpPr>
          <p:cNvPr id="2" name="Title 1"/>
          <p:cNvSpPr>
            <a:spLocks noGrp="1"/>
          </p:cNvSpPr>
          <p:nvPr>
            <p:ph type="title"/>
          </p:nvPr>
        </p:nvSpPr>
        <p:spPr/>
        <p:txBody>
          <a:bodyPr>
            <a:normAutofit fontScale="90000"/>
          </a:bodyPr>
          <a:lstStyle/>
          <a:p>
            <a:r>
              <a:rPr lang="en-AU" u="sng" dirty="0"/>
              <a:t>Ultimate Freedom</a:t>
            </a:r>
            <a:br>
              <a:rPr lang="en-AU" u="sng" dirty="0"/>
            </a:br>
            <a:endParaRPr lang="en-AU" dirty="0"/>
          </a:p>
        </p:txBody>
      </p:sp>
    </p:spTree>
    <p:extLst>
      <p:ext uri="{BB962C8B-B14F-4D97-AF65-F5344CB8AC3E}">
        <p14:creationId xmlns:p14="http://schemas.microsoft.com/office/powerpoint/2010/main" val="3815016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84976" cy="5616624"/>
          </a:xfrm>
        </p:spPr>
        <p:txBody>
          <a:bodyPr>
            <a:normAutofit fontScale="77500" lnSpcReduction="20000"/>
          </a:bodyPr>
          <a:lstStyle/>
          <a:p>
            <a:r>
              <a:rPr lang="en-AU" u="sng" dirty="0" smtClean="0"/>
              <a:t>…</a:t>
            </a:r>
            <a:r>
              <a:rPr lang="en-AU" u="sng" dirty="0" smtClean="0"/>
              <a:t>is a positive thing / negative thing</a:t>
            </a:r>
            <a:endParaRPr lang="en-AU" dirty="0"/>
          </a:p>
          <a:p>
            <a:r>
              <a:rPr lang="en-AU" dirty="0"/>
              <a:t>The allure of danger and high-risk activities is central to Into the Wild. </a:t>
            </a:r>
            <a:r>
              <a:rPr lang="en-AU" dirty="0" err="1"/>
              <a:t>Krakauer</a:t>
            </a:r>
            <a:r>
              <a:rPr lang="en-AU" dirty="0"/>
              <a:t> does not believe that this allure is significant to everyone, but it certainly is to a specific kind of young man -- one who is intense, passionate, driven and ambitious, but not satisfied with the opportunities or challenges society presents to him. These young men also always seem to have some kind of demon driving them, whether it is a troubled relationship with their fathers, as with McCandless, </a:t>
            </a:r>
            <a:r>
              <a:rPr lang="en-AU" dirty="0" err="1"/>
              <a:t>Krakauer</a:t>
            </a:r>
            <a:r>
              <a:rPr lang="en-AU" dirty="0"/>
              <a:t>, and John Waterman, or something else.</a:t>
            </a:r>
          </a:p>
          <a:p>
            <a:r>
              <a:rPr lang="en-AU" dirty="0"/>
              <a:t>For </a:t>
            </a:r>
            <a:r>
              <a:rPr lang="en-AU" dirty="0" err="1"/>
              <a:t>Krakauer</a:t>
            </a:r>
            <a:r>
              <a:rPr lang="en-AU" dirty="0"/>
              <a:t>, at least, the risk in his activities brought him to a point of meditation—because he is often only one mistake away from death, he has to focus utterly, and this allows him to escape from those problems that would otherwise eat away at him. There is also the thrill of pure accomplishment, man against only nature and himself, which allows him to feel that he truly knows what he is capable of, that he doesn’t need to rely on others, or on society, to survive</a:t>
            </a:r>
            <a:r>
              <a:rPr lang="en-AU" dirty="0" smtClean="0"/>
              <a:t>.</a:t>
            </a:r>
          </a:p>
          <a:p>
            <a:r>
              <a:rPr lang="en-AU" b="1" dirty="0"/>
              <a:t>How is this communicated? Some ideas</a:t>
            </a:r>
            <a:r>
              <a:rPr lang="en-AU" b="1" dirty="0" smtClean="0"/>
              <a:t>…</a:t>
            </a:r>
          </a:p>
          <a:p>
            <a:endParaRPr lang="en-AU" b="1" dirty="0"/>
          </a:p>
          <a:p>
            <a:endParaRPr lang="en-AU" dirty="0"/>
          </a:p>
          <a:p>
            <a:endParaRPr lang="en-AU" dirty="0"/>
          </a:p>
        </p:txBody>
      </p:sp>
      <p:sp>
        <p:nvSpPr>
          <p:cNvPr id="2" name="Title 1"/>
          <p:cNvSpPr>
            <a:spLocks noGrp="1"/>
          </p:cNvSpPr>
          <p:nvPr>
            <p:ph type="title"/>
          </p:nvPr>
        </p:nvSpPr>
        <p:spPr/>
        <p:txBody>
          <a:bodyPr>
            <a:normAutofit fontScale="90000"/>
          </a:bodyPr>
          <a:lstStyle/>
          <a:p>
            <a:r>
              <a:rPr lang="en-AU" u="sng" dirty="0"/>
              <a:t>The Allure of Danger</a:t>
            </a:r>
            <a:br>
              <a:rPr lang="en-AU" u="sng" dirty="0"/>
            </a:br>
            <a:endParaRPr lang="en-AU" dirty="0"/>
          </a:p>
        </p:txBody>
      </p:sp>
    </p:spTree>
    <p:extLst>
      <p:ext uri="{BB962C8B-B14F-4D97-AF65-F5344CB8AC3E}">
        <p14:creationId xmlns:p14="http://schemas.microsoft.com/office/powerpoint/2010/main" val="1166911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496944" cy="5328592"/>
          </a:xfrm>
        </p:spPr>
        <p:txBody>
          <a:bodyPr>
            <a:normAutofit fontScale="77500" lnSpcReduction="20000"/>
          </a:bodyPr>
          <a:lstStyle/>
          <a:p>
            <a:r>
              <a:rPr lang="en-AU" dirty="0" smtClean="0"/>
              <a:t>One </a:t>
            </a:r>
            <a:r>
              <a:rPr lang="en-AU" dirty="0"/>
              <a:t>of the primary qualities McCandless constantly exhibited, which in turn led many to respect him, was his adherence to principles. He does not simply preach that his parents are too materialistic, or state that he won’t be as greedy as he believes them to be. Instead, he lives by his anti-materialism completely, giving away all of his life savings to charity, only making the bare minimum of money that he needs to survive, and keeping as few possessions as he possibly can.</a:t>
            </a:r>
          </a:p>
          <a:p>
            <a:r>
              <a:rPr lang="en-AU" dirty="0"/>
              <a:t>While this adherence to principle is admirable and, unfortunately, unusual, McCandless does seem to put his principles above people, which leads him to cause hurt without really intending to do so. For example, in college Chris decides that he has a moral problem with gifts, and so will no longer accept or give them. Although this decision is based on a sense of morality, it in fact causes McCandless to hurt those who care about him. This may be related to his intimacy problems, for as long as he doesn’t let people get too close, he won’t be put in a position of having to choose them over his principles.</a:t>
            </a:r>
          </a:p>
          <a:p>
            <a:endParaRPr lang="en-AU" dirty="0"/>
          </a:p>
        </p:txBody>
      </p:sp>
      <p:sp>
        <p:nvSpPr>
          <p:cNvPr id="2" name="Title 1"/>
          <p:cNvSpPr>
            <a:spLocks noGrp="1"/>
          </p:cNvSpPr>
          <p:nvPr>
            <p:ph type="title"/>
          </p:nvPr>
        </p:nvSpPr>
        <p:spPr/>
        <p:txBody>
          <a:bodyPr>
            <a:normAutofit fontScale="90000"/>
          </a:bodyPr>
          <a:lstStyle/>
          <a:p>
            <a:r>
              <a:rPr lang="en-AU" u="sng" dirty="0"/>
              <a:t>Valuing Principles over People</a:t>
            </a:r>
            <a:r>
              <a:rPr lang="en-AU" dirty="0"/>
              <a:t/>
            </a:r>
            <a:br>
              <a:rPr lang="en-AU" dirty="0"/>
            </a:br>
            <a:endParaRPr lang="en-AU" dirty="0"/>
          </a:p>
        </p:txBody>
      </p:sp>
    </p:spTree>
    <p:extLst>
      <p:ext uri="{BB962C8B-B14F-4D97-AF65-F5344CB8AC3E}">
        <p14:creationId xmlns:p14="http://schemas.microsoft.com/office/powerpoint/2010/main" val="2690945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640960" cy="5544616"/>
          </a:xfrm>
        </p:spPr>
        <p:txBody>
          <a:bodyPr>
            <a:normAutofit fontScale="77500" lnSpcReduction="20000"/>
          </a:bodyPr>
          <a:lstStyle/>
          <a:p>
            <a:r>
              <a:rPr lang="en-AU" dirty="0" smtClean="0"/>
              <a:t>The </a:t>
            </a:r>
            <a:r>
              <a:rPr lang="en-AU" dirty="0"/>
              <a:t>elusiveness of identity, or of truly understanding someone’s identity, is a theme both explicitly and implicitly present throughout Into the Wild. </a:t>
            </a:r>
            <a:r>
              <a:rPr lang="en-AU" dirty="0" err="1"/>
              <a:t>Krakauer</a:t>
            </a:r>
            <a:r>
              <a:rPr lang="en-AU" dirty="0"/>
              <a:t> spends about three years putting together first the article on Chris McCandless, and then this book. He talks to almost anyone who met McCandless, even fleetingly. He follows McCandless's trails, reads his journals, even reads the articles he wrote for the student paper at Emory. </a:t>
            </a:r>
            <a:r>
              <a:rPr lang="en-AU" dirty="0" err="1"/>
              <a:t>Krakauer</a:t>
            </a:r>
            <a:r>
              <a:rPr lang="en-AU" dirty="0"/>
              <a:t> also feels he has an extra level of understanding, because he was much like Chris when he was in his twenties.</a:t>
            </a:r>
          </a:p>
          <a:p>
            <a:r>
              <a:rPr lang="en-AU" dirty="0"/>
              <a:t>Yet even with all of this, at the end of the book, </a:t>
            </a:r>
            <a:r>
              <a:rPr lang="en-AU" dirty="0" err="1"/>
              <a:t>Krakauer</a:t>
            </a:r>
            <a:r>
              <a:rPr lang="en-AU" dirty="0"/>
              <a:t> acknowledges that McCandless’s presence remains elusive. As closely as he may have studied him, as well as he has come to “know” him, there are a few fundamental questions which no one, not even Chris’s parents, can find a satisfactory answer to. Most important of these is how someone so compassionate, kind, and intelligent could have ended up devastating his parents, and all of those who loved him, so profoundly. The ultimate inability to truly know another person is thus at the heart of Into the Wild.</a:t>
            </a:r>
          </a:p>
          <a:p>
            <a:endParaRPr lang="en-AU" dirty="0"/>
          </a:p>
        </p:txBody>
      </p:sp>
      <p:sp>
        <p:nvSpPr>
          <p:cNvPr id="2" name="Title 1"/>
          <p:cNvSpPr>
            <a:spLocks noGrp="1"/>
          </p:cNvSpPr>
          <p:nvPr>
            <p:ph type="title"/>
          </p:nvPr>
        </p:nvSpPr>
        <p:spPr/>
        <p:txBody>
          <a:bodyPr>
            <a:normAutofit fontScale="90000"/>
          </a:bodyPr>
          <a:lstStyle/>
          <a:p>
            <a:r>
              <a:rPr lang="en-AU" u="sng" dirty="0"/>
              <a:t>The Elusiveness of Identity</a:t>
            </a:r>
            <a:r>
              <a:rPr lang="en-AU" dirty="0"/>
              <a:t/>
            </a:r>
            <a:br>
              <a:rPr lang="en-AU" dirty="0"/>
            </a:br>
            <a:endParaRPr lang="en-AU" dirty="0"/>
          </a:p>
        </p:txBody>
      </p:sp>
    </p:spTree>
    <p:extLst>
      <p:ext uri="{BB962C8B-B14F-4D97-AF65-F5344CB8AC3E}">
        <p14:creationId xmlns:p14="http://schemas.microsoft.com/office/powerpoint/2010/main" val="170620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496944" cy="5184576"/>
          </a:xfrm>
        </p:spPr>
        <p:txBody>
          <a:bodyPr>
            <a:normAutofit fontScale="92500" lnSpcReduction="20000"/>
          </a:bodyPr>
          <a:lstStyle/>
          <a:p>
            <a:r>
              <a:rPr lang="en-AU" dirty="0" smtClean="0"/>
              <a:t>The </a:t>
            </a:r>
            <a:r>
              <a:rPr lang="en-AU" dirty="0"/>
              <a:t>father-son relationship, and the potential for dysfunction within it, is an important theme in Into the Wild. McCandless is highly ambitious, and has a highly ambitious father. The problem arises in that his fathers’ ambitions for him are very different from his own, and his strong will and passion for his own kind of ambition, the wilderness and anti-materialist living—cause great rifts between the father and son.</a:t>
            </a:r>
          </a:p>
          <a:p>
            <a:r>
              <a:rPr lang="en-AU" dirty="0"/>
              <a:t>For McCandless, the combination of trying to please a difficult-to-please father, resenting authority, and discovering their fathers’ own great failings leads to an almost insurmountable rift. McCandless died before he had the opportunity to grow out of his anger.</a:t>
            </a:r>
          </a:p>
          <a:p>
            <a:endParaRPr lang="en-AU" dirty="0"/>
          </a:p>
        </p:txBody>
      </p:sp>
      <p:sp>
        <p:nvSpPr>
          <p:cNvPr id="2" name="Title 1"/>
          <p:cNvSpPr>
            <a:spLocks noGrp="1"/>
          </p:cNvSpPr>
          <p:nvPr>
            <p:ph type="title"/>
          </p:nvPr>
        </p:nvSpPr>
        <p:spPr/>
        <p:txBody>
          <a:bodyPr>
            <a:normAutofit fontScale="90000"/>
          </a:bodyPr>
          <a:lstStyle/>
          <a:p>
            <a:r>
              <a:rPr lang="en-AU" u="sng" dirty="0"/>
              <a:t>The Father-Son Relationship</a:t>
            </a:r>
            <a:r>
              <a:rPr lang="en-AU" dirty="0"/>
              <a:t/>
            </a:r>
            <a:br>
              <a:rPr lang="en-AU" dirty="0"/>
            </a:br>
            <a:endParaRPr lang="en-AU" dirty="0"/>
          </a:p>
        </p:txBody>
      </p:sp>
    </p:spTree>
    <p:extLst>
      <p:ext uri="{BB962C8B-B14F-4D97-AF65-F5344CB8AC3E}">
        <p14:creationId xmlns:p14="http://schemas.microsoft.com/office/powerpoint/2010/main" val="2147631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Huge thanks to the resources:</a:t>
            </a:r>
          </a:p>
          <a:p>
            <a:r>
              <a:rPr lang="en-AU" dirty="0">
                <a:hlinkClick r:id="rId2"/>
              </a:rPr>
              <a:t>https://</a:t>
            </a:r>
            <a:r>
              <a:rPr lang="en-AU" dirty="0" smtClean="0">
                <a:hlinkClick r:id="rId2"/>
              </a:rPr>
              <a:t>sites.google.com/site/intothewildfilmstudy/home/themes</a:t>
            </a:r>
            <a:r>
              <a:rPr lang="en-AU" dirty="0" smtClean="0"/>
              <a:t> </a:t>
            </a:r>
          </a:p>
          <a:p>
            <a:endParaRPr lang="en-AU" dirty="0"/>
          </a:p>
        </p:txBody>
      </p:sp>
      <p:sp>
        <p:nvSpPr>
          <p:cNvPr id="2" name="Title 1"/>
          <p:cNvSpPr>
            <a:spLocks noGrp="1"/>
          </p:cNvSpPr>
          <p:nvPr>
            <p:ph type="title"/>
          </p:nvPr>
        </p:nvSpPr>
        <p:spPr/>
        <p:txBody>
          <a:bodyPr/>
          <a:lstStyle/>
          <a:p>
            <a:endParaRPr lang="en-AU"/>
          </a:p>
        </p:txBody>
      </p:sp>
    </p:spTree>
    <p:extLst>
      <p:ext uri="{BB962C8B-B14F-4D97-AF65-F5344CB8AC3E}">
        <p14:creationId xmlns:p14="http://schemas.microsoft.com/office/powerpoint/2010/main" val="272174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AU" b="1" dirty="0" smtClean="0">
                <a:solidFill>
                  <a:srgbClr val="002060"/>
                </a:solidFill>
              </a:rPr>
              <a:t>Directed by Sean Penn</a:t>
            </a:r>
            <a:r>
              <a:rPr lang="en-AU" dirty="0" smtClean="0">
                <a:solidFill>
                  <a:srgbClr val="002060"/>
                </a:solidFill>
              </a:rPr>
              <a:t>, 2007.</a:t>
            </a:r>
          </a:p>
          <a:p>
            <a:r>
              <a:rPr lang="en-AU" b="1" dirty="0" smtClean="0">
                <a:solidFill>
                  <a:srgbClr val="002060"/>
                </a:solidFill>
              </a:rPr>
              <a:t>Adapted</a:t>
            </a:r>
            <a:r>
              <a:rPr lang="en-AU" dirty="0" smtClean="0">
                <a:solidFill>
                  <a:srgbClr val="002060"/>
                </a:solidFill>
              </a:rPr>
              <a:t> from the novel by journalist John </a:t>
            </a:r>
            <a:r>
              <a:rPr lang="en-AU" dirty="0" err="1" smtClean="0">
                <a:solidFill>
                  <a:srgbClr val="002060"/>
                </a:solidFill>
              </a:rPr>
              <a:t>Krakauer</a:t>
            </a:r>
            <a:r>
              <a:rPr lang="en-AU" dirty="0" smtClean="0">
                <a:solidFill>
                  <a:srgbClr val="002060"/>
                </a:solidFill>
              </a:rPr>
              <a:t>, who traced the last months of Christopher McCandless’ journey, interviewing the people he had met and using excerpts from Chris’ journal and literary </a:t>
            </a:r>
            <a:r>
              <a:rPr lang="en-AU" dirty="0" err="1" smtClean="0">
                <a:solidFill>
                  <a:srgbClr val="002060"/>
                </a:solidFill>
              </a:rPr>
              <a:t>textss</a:t>
            </a:r>
            <a:r>
              <a:rPr lang="en-AU" dirty="0" smtClean="0">
                <a:solidFill>
                  <a:srgbClr val="002060"/>
                </a:solidFill>
              </a:rPr>
              <a:t>.</a:t>
            </a:r>
          </a:p>
          <a:p>
            <a:endParaRPr lang="en-AU" dirty="0">
              <a:solidFill>
                <a:srgbClr val="002060"/>
              </a:solidFill>
            </a:endParaRPr>
          </a:p>
          <a:p>
            <a:r>
              <a:rPr lang="en-AU" i="1" dirty="0"/>
              <a:t>Into the Wild</a:t>
            </a:r>
            <a:r>
              <a:rPr lang="en-AU" dirty="0"/>
              <a:t> tells the true story of Chris McCandless, a young man from a troubled family who was enraged by the moral lapses of his mother and father and their multiple failures as parents. McCandless also had a love of nature and adventuring in the wild. Upon graduating near the top of his class from college, McCandless cut himself off from family and friends to go solo adventuring in the Western United States. His last trip was to the Alaskan wilderness where he was found dead of starvation in an abandoned bus. The movie tells the story of the events at home, McCandless' love of nature, his wanderings in the West, the people that he met, and in the final weeks, his epiphany of forgiveness and realization of the importance of human relationships. McCandless' journey was investigated by John </a:t>
            </a:r>
            <a:r>
              <a:rPr lang="en-AU" dirty="0" err="1"/>
              <a:t>Krakauer</a:t>
            </a:r>
            <a:r>
              <a:rPr lang="en-AU" dirty="0"/>
              <a:t>, a writer for </a:t>
            </a:r>
            <a:r>
              <a:rPr lang="en-AU" i="1" dirty="0"/>
              <a:t>Outdoor Magazine</a:t>
            </a:r>
            <a:r>
              <a:rPr lang="en-AU" dirty="0"/>
              <a:t>, who tracked the young man's travels seeking to understand both his motives for going on the road and the cause of his untimely death. </a:t>
            </a:r>
            <a:endParaRPr lang="en-AU" dirty="0">
              <a:solidFill>
                <a:srgbClr val="002060"/>
              </a:solidFill>
            </a:endParaRPr>
          </a:p>
        </p:txBody>
      </p:sp>
      <p:sp>
        <p:nvSpPr>
          <p:cNvPr id="2" name="Title 1"/>
          <p:cNvSpPr>
            <a:spLocks noGrp="1"/>
          </p:cNvSpPr>
          <p:nvPr>
            <p:ph type="title"/>
          </p:nvPr>
        </p:nvSpPr>
        <p:spPr/>
        <p:txBody>
          <a:bodyPr/>
          <a:lstStyle/>
          <a:p>
            <a:r>
              <a:rPr lang="en-AU" dirty="0" smtClean="0"/>
              <a:t>Film Details and Synopsis</a:t>
            </a:r>
            <a:endParaRPr lang="en-AU" dirty="0"/>
          </a:p>
        </p:txBody>
      </p:sp>
    </p:spTree>
    <p:extLst>
      <p:ext uri="{BB962C8B-B14F-4D97-AF65-F5344CB8AC3E}">
        <p14:creationId xmlns:p14="http://schemas.microsoft.com/office/powerpoint/2010/main" val="4064659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AU" dirty="0"/>
              <a:t> </a:t>
            </a:r>
            <a:r>
              <a:rPr lang="en-AU" sz="2600" i="1" dirty="0"/>
              <a:t>Into The Wild</a:t>
            </a:r>
            <a:r>
              <a:rPr lang="en-AU" sz="2600" dirty="0"/>
              <a:t> provides important life-lessons that: </a:t>
            </a:r>
            <a:endParaRPr lang="en-AU" sz="2600" dirty="0" smtClean="0"/>
          </a:p>
          <a:p>
            <a:r>
              <a:rPr lang="en-AU" sz="2600" dirty="0" smtClean="0"/>
              <a:t>(</a:t>
            </a:r>
            <a:r>
              <a:rPr lang="en-AU" sz="2600" dirty="0"/>
              <a:t>1) risky </a:t>
            </a:r>
            <a:r>
              <a:rPr lang="en-AU" sz="2600" dirty="0" smtClean="0"/>
              <a:t>behaviour </a:t>
            </a:r>
            <a:r>
              <a:rPr lang="en-AU" sz="2600" dirty="0"/>
              <a:t>can have fatal consequences; </a:t>
            </a:r>
            <a:endParaRPr lang="en-AU" sz="2600" dirty="0" smtClean="0"/>
          </a:p>
          <a:p>
            <a:r>
              <a:rPr lang="en-AU" sz="2600" dirty="0" smtClean="0"/>
              <a:t>(</a:t>
            </a:r>
            <a:r>
              <a:rPr lang="en-AU" sz="2600" dirty="0"/>
              <a:t>2) parents need to be careful in raising their children; </a:t>
            </a:r>
            <a:endParaRPr lang="en-AU" sz="2600" dirty="0" smtClean="0"/>
          </a:p>
          <a:p>
            <a:r>
              <a:rPr lang="en-AU" sz="2600" dirty="0" smtClean="0"/>
              <a:t>(</a:t>
            </a:r>
            <a:r>
              <a:rPr lang="en-AU" sz="2600" dirty="0"/>
              <a:t>3) there are times when children need to forgive their parents; </a:t>
            </a:r>
            <a:endParaRPr lang="en-AU" sz="2600" dirty="0" smtClean="0"/>
          </a:p>
          <a:p>
            <a:r>
              <a:rPr lang="en-AU" sz="2600" dirty="0" smtClean="0"/>
              <a:t>(</a:t>
            </a:r>
            <a:r>
              <a:rPr lang="en-AU" sz="2600" dirty="0"/>
              <a:t>4) happiness and beauty must be shared to be fully enjoyed; </a:t>
            </a:r>
            <a:endParaRPr lang="en-AU" sz="2600" dirty="0" smtClean="0"/>
          </a:p>
          <a:p>
            <a:r>
              <a:rPr lang="en-AU" sz="2600" dirty="0" smtClean="0"/>
              <a:t>(</a:t>
            </a:r>
            <a:r>
              <a:rPr lang="en-AU" sz="2600" dirty="0"/>
              <a:t>5) relationships with people are an essential part of life. </a:t>
            </a:r>
          </a:p>
        </p:txBody>
      </p:sp>
      <p:sp>
        <p:nvSpPr>
          <p:cNvPr id="2" name="Title 1"/>
          <p:cNvSpPr>
            <a:spLocks noGrp="1"/>
          </p:cNvSpPr>
          <p:nvPr>
            <p:ph type="title"/>
          </p:nvPr>
        </p:nvSpPr>
        <p:spPr>
          <a:xfrm>
            <a:off x="323528" y="548680"/>
            <a:ext cx="8534400" cy="902968"/>
          </a:xfrm>
        </p:spPr>
        <p:txBody>
          <a:bodyPr>
            <a:noAutofit/>
          </a:bodyPr>
          <a:lstStyle/>
          <a:p>
            <a:r>
              <a:rPr lang="en-AU" sz="3200" dirty="0" smtClean="0"/>
              <a:t>Life Lessons – </a:t>
            </a:r>
            <a:r>
              <a:rPr lang="en-AU" sz="3200" b="1" dirty="0" smtClean="0"/>
              <a:t>not</a:t>
            </a:r>
            <a:r>
              <a:rPr lang="en-AU" sz="3200" dirty="0" smtClean="0"/>
              <a:t> necessarily themes – just lessons</a:t>
            </a:r>
            <a:endParaRPr lang="en-AU" sz="3200" dirty="0"/>
          </a:p>
        </p:txBody>
      </p:sp>
    </p:spTree>
    <p:extLst>
      <p:ext uri="{BB962C8B-B14F-4D97-AF65-F5344CB8AC3E}">
        <p14:creationId xmlns:p14="http://schemas.microsoft.com/office/powerpoint/2010/main" val="291959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AU" dirty="0"/>
              <a:t>How does </a:t>
            </a:r>
            <a:r>
              <a:rPr lang="en-AU" dirty="0" smtClean="0"/>
              <a:t>the Director of ‘Into </a:t>
            </a:r>
            <a:r>
              <a:rPr lang="en-AU" dirty="0"/>
              <a:t>The Wild’ </a:t>
            </a:r>
            <a:r>
              <a:rPr lang="en-AU" dirty="0">
                <a:solidFill>
                  <a:srgbClr val="FF0000"/>
                </a:solidFill>
              </a:rPr>
              <a:t>explore</a:t>
            </a:r>
            <a:r>
              <a:rPr lang="en-AU" dirty="0"/>
              <a:t> the idea of…</a:t>
            </a:r>
          </a:p>
          <a:p>
            <a:pPr marL="457200" lvl="0" indent="-457200">
              <a:buFont typeface="Arial" panose="020B0604020202020204" pitchFamily="34" charset="0"/>
              <a:buChar char="•"/>
            </a:pPr>
            <a:r>
              <a:rPr lang="en-AU" dirty="0">
                <a:solidFill>
                  <a:srgbClr val="7030A0"/>
                </a:solidFill>
              </a:rPr>
              <a:t>freedom and independence</a:t>
            </a:r>
          </a:p>
          <a:p>
            <a:pPr marL="457200" lvl="0" indent="-457200">
              <a:buFont typeface="Arial" panose="020B0604020202020204" pitchFamily="34" charset="0"/>
              <a:buChar char="•"/>
            </a:pPr>
            <a:r>
              <a:rPr lang="en-AU" dirty="0">
                <a:solidFill>
                  <a:srgbClr val="7030A0"/>
                </a:solidFill>
              </a:rPr>
              <a:t>isolation and loneliness</a:t>
            </a:r>
          </a:p>
          <a:p>
            <a:pPr marL="457200" lvl="0" indent="-457200">
              <a:buFont typeface="Arial" panose="020B0604020202020204" pitchFamily="34" charset="0"/>
              <a:buChar char="•"/>
            </a:pPr>
            <a:r>
              <a:rPr lang="en-AU" dirty="0">
                <a:solidFill>
                  <a:srgbClr val="7030A0"/>
                </a:solidFill>
              </a:rPr>
              <a:t>humans and nature</a:t>
            </a:r>
          </a:p>
          <a:p>
            <a:pPr marL="457200" lvl="0" indent="-457200">
              <a:buFont typeface="Arial" panose="020B0604020202020204" pitchFamily="34" charset="0"/>
              <a:buChar char="•"/>
            </a:pPr>
            <a:r>
              <a:rPr lang="en-AU" dirty="0">
                <a:solidFill>
                  <a:srgbClr val="7030A0"/>
                </a:solidFill>
              </a:rPr>
              <a:t>family</a:t>
            </a:r>
          </a:p>
          <a:p>
            <a:pPr marL="457200" lvl="0" indent="-457200">
              <a:buFont typeface="Arial" panose="020B0604020202020204" pitchFamily="34" charset="0"/>
              <a:buChar char="•"/>
            </a:pPr>
            <a:r>
              <a:rPr lang="en-AU" dirty="0">
                <a:solidFill>
                  <a:srgbClr val="7030A0"/>
                </a:solidFill>
              </a:rPr>
              <a:t>s</a:t>
            </a:r>
            <a:r>
              <a:rPr lang="en-AU" dirty="0" smtClean="0">
                <a:solidFill>
                  <a:srgbClr val="7030A0"/>
                </a:solidFill>
              </a:rPr>
              <a:t>urvival</a:t>
            </a:r>
            <a:endParaRPr lang="en-AU" dirty="0">
              <a:solidFill>
                <a:srgbClr val="7030A0"/>
              </a:solidFill>
            </a:endParaRPr>
          </a:p>
          <a:p>
            <a:pPr marL="457200" lvl="0" indent="-457200">
              <a:buFont typeface="Arial" panose="020B0604020202020204" pitchFamily="34" charset="0"/>
              <a:buChar char="•"/>
            </a:pPr>
            <a:r>
              <a:rPr lang="en-AU" dirty="0" smtClean="0">
                <a:solidFill>
                  <a:srgbClr val="7030A0"/>
                </a:solidFill>
              </a:rPr>
              <a:t>truth</a:t>
            </a:r>
            <a:endParaRPr lang="en-AU" dirty="0">
              <a:solidFill>
                <a:srgbClr val="7030A0"/>
              </a:solidFill>
            </a:endParaRPr>
          </a:p>
          <a:p>
            <a:pPr lvl="0"/>
            <a:r>
              <a:rPr lang="en-AU" dirty="0"/>
              <a:t>and  how does this </a:t>
            </a:r>
            <a:r>
              <a:rPr lang="en-AU" dirty="0">
                <a:solidFill>
                  <a:srgbClr val="0070C0"/>
                </a:solidFill>
              </a:rPr>
              <a:t>impact on the audience</a:t>
            </a:r>
            <a:r>
              <a:rPr lang="en-AU" dirty="0" smtClean="0"/>
              <a:t>?</a:t>
            </a:r>
          </a:p>
          <a:p>
            <a:pPr lvl="0"/>
            <a:endParaRPr lang="en-AU" dirty="0"/>
          </a:p>
          <a:p>
            <a:r>
              <a:rPr lang="en-AU" dirty="0" smtClean="0">
                <a:solidFill>
                  <a:srgbClr val="FF0000"/>
                </a:solidFill>
              </a:rPr>
              <a:t>Explore = 2 or 3 techniques </a:t>
            </a:r>
            <a:r>
              <a:rPr lang="en-AU" i="1" dirty="0" smtClean="0">
                <a:solidFill>
                  <a:srgbClr val="FF0000"/>
                </a:solidFill>
              </a:rPr>
              <a:t>(e.g. editing, soundtrack)</a:t>
            </a:r>
          </a:p>
          <a:p>
            <a:r>
              <a:rPr lang="en-AU" dirty="0" smtClean="0">
                <a:solidFill>
                  <a:srgbClr val="7030A0"/>
                </a:solidFill>
              </a:rPr>
              <a:t>Freedom, truth, </a:t>
            </a:r>
            <a:r>
              <a:rPr lang="en-AU" dirty="0" err="1" smtClean="0">
                <a:solidFill>
                  <a:srgbClr val="7030A0"/>
                </a:solidFill>
              </a:rPr>
              <a:t>etc</a:t>
            </a:r>
            <a:r>
              <a:rPr lang="en-AU" dirty="0" smtClean="0">
                <a:solidFill>
                  <a:srgbClr val="7030A0"/>
                </a:solidFill>
              </a:rPr>
              <a:t>… = choose one theme</a:t>
            </a:r>
          </a:p>
          <a:p>
            <a:r>
              <a:rPr lang="en-AU" dirty="0">
                <a:solidFill>
                  <a:srgbClr val="0070C0"/>
                </a:solidFill>
              </a:rPr>
              <a:t>impact on the </a:t>
            </a:r>
            <a:r>
              <a:rPr lang="en-AU" dirty="0" smtClean="0">
                <a:solidFill>
                  <a:srgbClr val="0070C0"/>
                </a:solidFill>
              </a:rPr>
              <a:t>audience = what they take away/think</a:t>
            </a:r>
            <a:endParaRPr lang="en-AU" dirty="0">
              <a:solidFill>
                <a:srgbClr val="7030A0"/>
              </a:solidFill>
            </a:endParaRPr>
          </a:p>
        </p:txBody>
      </p:sp>
      <p:sp>
        <p:nvSpPr>
          <p:cNvPr id="3" name="Title 2"/>
          <p:cNvSpPr>
            <a:spLocks noGrp="1"/>
          </p:cNvSpPr>
          <p:nvPr>
            <p:ph type="title"/>
          </p:nvPr>
        </p:nvSpPr>
        <p:spPr/>
        <p:txBody>
          <a:bodyPr/>
          <a:lstStyle/>
          <a:p>
            <a:r>
              <a:rPr lang="en-AU" dirty="0" smtClean="0"/>
              <a:t>Possible Questions</a:t>
            </a:r>
            <a:endParaRPr lang="en-AU" dirty="0"/>
          </a:p>
        </p:txBody>
      </p:sp>
    </p:spTree>
    <p:extLst>
      <p:ext uri="{BB962C8B-B14F-4D97-AF65-F5344CB8AC3E}">
        <p14:creationId xmlns:p14="http://schemas.microsoft.com/office/powerpoint/2010/main" val="174777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08720"/>
            <a:ext cx="8352928" cy="5688632"/>
          </a:xfrm>
        </p:spPr>
        <p:txBody>
          <a:bodyPr>
            <a:normAutofit/>
          </a:bodyPr>
          <a:lstStyle/>
          <a:p>
            <a:r>
              <a:rPr lang="en-AU" dirty="0" smtClean="0">
                <a:solidFill>
                  <a:srgbClr val="7030A0"/>
                </a:solidFill>
              </a:rPr>
              <a:t>Truth</a:t>
            </a:r>
          </a:p>
          <a:p>
            <a:endParaRPr lang="en-AU" dirty="0" smtClean="0">
              <a:solidFill>
                <a:srgbClr val="7030A0"/>
              </a:solidFill>
            </a:endParaRPr>
          </a:p>
          <a:p>
            <a:pPr lvl="0"/>
            <a:r>
              <a:rPr lang="en-AU" dirty="0">
                <a:solidFill>
                  <a:srgbClr val="7030A0"/>
                </a:solidFill>
              </a:rPr>
              <a:t>freedom and </a:t>
            </a:r>
            <a:r>
              <a:rPr lang="en-AU" dirty="0" smtClean="0">
                <a:solidFill>
                  <a:srgbClr val="7030A0"/>
                </a:solidFill>
              </a:rPr>
              <a:t>independence</a:t>
            </a:r>
          </a:p>
          <a:p>
            <a:pPr lvl="0"/>
            <a:endParaRPr lang="en-AU" dirty="0">
              <a:solidFill>
                <a:srgbClr val="7030A0"/>
              </a:solidFill>
            </a:endParaRPr>
          </a:p>
          <a:p>
            <a:pPr lvl="0"/>
            <a:r>
              <a:rPr lang="en-AU" dirty="0">
                <a:solidFill>
                  <a:srgbClr val="7030A0"/>
                </a:solidFill>
              </a:rPr>
              <a:t>isolation and </a:t>
            </a:r>
            <a:r>
              <a:rPr lang="en-AU" dirty="0" smtClean="0">
                <a:solidFill>
                  <a:srgbClr val="7030A0"/>
                </a:solidFill>
              </a:rPr>
              <a:t>loneliness</a:t>
            </a:r>
          </a:p>
          <a:p>
            <a:pPr lvl="0"/>
            <a:endParaRPr lang="en-AU" dirty="0">
              <a:solidFill>
                <a:srgbClr val="7030A0"/>
              </a:solidFill>
            </a:endParaRPr>
          </a:p>
          <a:p>
            <a:pPr lvl="0"/>
            <a:r>
              <a:rPr lang="en-AU" dirty="0">
                <a:solidFill>
                  <a:srgbClr val="7030A0"/>
                </a:solidFill>
              </a:rPr>
              <a:t>humans and </a:t>
            </a:r>
            <a:r>
              <a:rPr lang="en-AU" dirty="0" smtClean="0">
                <a:solidFill>
                  <a:srgbClr val="7030A0"/>
                </a:solidFill>
              </a:rPr>
              <a:t>nature</a:t>
            </a:r>
          </a:p>
          <a:p>
            <a:pPr lvl="0"/>
            <a:endParaRPr lang="en-AU" dirty="0">
              <a:solidFill>
                <a:srgbClr val="7030A0"/>
              </a:solidFill>
            </a:endParaRPr>
          </a:p>
          <a:p>
            <a:pPr lvl="0"/>
            <a:r>
              <a:rPr lang="en-AU" dirty="0" smtClean="0">
                <a:solidFill>
                  <a:srgbClr val="7030A0"/>
                </a:solidFill>
              </a:rPr>
              <a:t>Family</a:t>
            </a:r>
          </a:p>
          <a:p>
            <a:pPr lvl="0"/>
            <a:endParaRPr lang="en-AU" dirty="0">
              <a:solidFill>
                <a:srgbClr val="7030A0"/>
              </a:solidFill>
            </a:endParaRPr>
          </a:p>
          <a:p>
            <a:pPr lvl="0"/>
            <a:r>
              <a:rPr lang="en-AU" dirty="0" smtClean="0">
                <a:solidFill>
                  <a:srgbClr val="7030A0"/>
                </a:solidFill>
              </a:rPr>
              <a:t>survival</a:t>
            </a:r>
            <a:endParaRPr lang="en-AU" dirty="0">
              <a:solidFill>
                <a:srgbClr val="7030A0"/>
              </a:solidFill>
            </a:endParaRPr>
          </a:p>
          <a:p>
            <a:endParaRPr lang="en-AU" dirty="0" smtClean="0"/>
          </a:p>
          <a:p>
            <a:endParaRPr lang="en-AU" dirty="0" smtClean="0">
              <a:solidFill>
                <a:srgbClr val="FF0000"/>
              </a:solidFill>
            </a:endParaRPr>
          </a:p>
          <a:p>
            <a:endParaRPr lang="en-AU" dirty="0">
              <a:solidFill>
                <a:srgbClr val="FF0000"/>
              </a:solidFill>
            </a:endParaRPr>
          </a:p>
        </p:txBody>
      </p:sp>
      <p:sp>
        <p:nvSpPr>
          <p:cNvPr id="2" name="Title 1"/>
          <p:cNvSpPr>
            <a:spLocks noGrp="1"/>
          </p:cNvSpPr>
          <p:nvPr>
            <p:ph type="title"/>
          </p:nvPr>
        </p:nvSpPr>
        <p:spPr/>
        <p:txBody>
          <a:bodyPr>
            <a:normAutofit fontScale="90000"/>
          </a:bodyPr>
          <a:lstStyle/>
          <a:p>
            <a:r>
              <a:rPr lang="en-AU" sz="4400" dirty="0">
                <a:solidFill>
                  <a:srgbClr val="7030A0"/>
                </a:solidFill>
              </a:rPr>
              <a:t>Themes</a:t>
            </a:r>
            <a:r>
              <a:rPr lang="en-AU" dirty="0"/>
              <a:t/>
            </a:r>
            <a:br>
              <a:rPr lang="en-AU" dirty="0"/>
            </a:br>
            <a:endParaRPr lang="en-AU" dirty="0"/>
          </a:p>
        </p:txBody>
      </p:sp>
      <p:sp>
        <p:nvSpPr>
          <p:cNvPr id="4" name="TextBox 3"/>
          <p:cNvSpPr txBox="1"/>
          <p:nvPr/>
        </p:nvSpPr>
        <p:spPr>
          <a:xfrm>
            <a:off x="5652120" y="3933056"/>
            <a:ext cx="3168352" cy="2585323"/>
          </a:xfrm>
          <a:prstGeom prst="rect">
            <a:avLst/>
          </a:prstGeom>
          <a:noFill/>
        </p:spPr>
        <p:txBody>
          <a:bodyPr wrap="square" rtlCol="0">
            <a:spAutoFit/>
          </a:bodyPr>
          <a:lstStyle/>
          <a:p>
            <a:r>
              <a:rPr lang="en-AU" dirty="0" smtClean="0"/>
              <a:t>Q: What events from the film make you think the director is commenting on this theme?</a:t>
            </a:r>
          </a:p>
          <a:p>
            <a:r>
              <a:rPr lang="en-AU" dirty="0" smtClean="0"/>
              <a:t>E.g. what events/techniques show Christopher searches/finds/doesn’t find for Truth?</a:t>
            </a:r>
            <a:endParaRPr lang="en-AU" dirty="0"/>
          </a:p>
        </p:txBody>
      </p:sp>
    </p:spTree>
    <p:extLst>
      <p:ext uri="{BB962C8B-B14F-4D97-AF65-F5344CB8AC3E}">
        <p14:creationId xmlns:p14="http://schemas.microsoft.com/office/powerpoint/2010/main" val="97369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8293"/>
            <a:ext cx="8219256" cy="706090"/>
          </a:xfrm>
        </p:spPr>
        <p:txBody>
          <a:bodyPr>
            <a:normAutofit fontScale="90000"/>
          </a:bodyPr>
          <a:lstStyle/>
          <a:p>
            <a:r>
              <a:rPr lang="en-AU" dirty="0" smtClean="0">
                <a:solidFill>
                  <a:srgbClr val="FF0000"/>
                </a:solidFill>
              </a:rPr>
              <a:t>Techniques</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81844250"/>
              </p:ext>
            </p:extLst>
          </p:nvPr>
        </p:nvGraphicFramePr>
        <p:xfrm>
          <a:off x="251520" y="620688"/>
          <a:ext cx="8568952" cy="5904188"/>
        </p:xfrm>
        <a:graphic>
          <a:graphicData uri="http://schemas.openxmlformats.org/drawingml/2006/table">
            <a:tbl>
              <a:tblPr firstRow="1" bandRow="1">
                <a:tableStyleId>{5C22544A-7EE6-4342-B048-85BDC9FD1C3A}</a:tableStyleId>
              </a:tblPr>
              <a:tblGrid>
                <a:gridCol w="4284476"/>
                <a:gridCol w="4284476"/>
              </a:tblGrid>
              <a:tr h="415927">
                <a:tc>
                  <a:txBody>
                    <a:bodyPr/>
                    <a:lstStyle/>
                    <a:p>
                      <a:r>
                        <a:rPr lang="en-AU" dirty="0" smtClean="0"/>
                        <a:t>Technique</a:t>
                      </a:r>
                      <a:endParaRPr lang="en-AU" dirty="0"/>
                    </a:p>
                  </a:txBody>
                  <a:tcPr/>
                </a:tc>
                <a:tc>
                  <a:txBody>
                    <a:bodyPr/>
                    <a:lstStyle/>
                    <a:p>
                      <a:r>
                        <a:rPr lang="en-AU" dirty="0" smtClean="0"/>
                        <a:t>Effect on Viewer</a:t>
                      </a:r>
                      <a:endParaRPr lang="en-AU" dirty="0"/>
                    </a:p>
                  </a:txBody>
                  <a:tcPr/>
                </a:tc>
              </a:tr>
              <a:tr h="520177">
                <a:tc>
                  <a:txBody>
                    <a:bodyPr/>
                    <a:lstStyle/>
                    <a:p>
                      <a:r>
                        <a:rPr lang="en-AU" sz="2000" dirty="0" smtClean="0">
                          <a:solidFill>
                            <a:srgbClr val="FF0000"/>
                          </a:solidFill>
                        </a:rPr>
                        <a:t>Plot </a:t>
                      </a:r>
                      <a:r>
                        <a:rPr lang="en-AU" sz="2000" dirty="0" smtClean="0">
                          <a:solidFill>
                            <a:schemeClr val="tx1"/>
                          </a:solidFill>
                        </a:rPr>
                        <a:t>(events)</a:t>
                      </a:r>
                      <a:endParaRPr lang="en-AU" sz="2000" dirty="0">
                        <a:solidFill>
                          <a:srgbClr val="FF0000"/>
                        </a:solidFill>
                      </a:endParaRPr>
                    </a:p>
                  </a:txBody>
                  <a:tcPr/>
                </a:tc>
                <a:tc>
                  <a:txBody>
                    <a:bodyPr/>
                    <a:lstStyle/>
                    <a:p>
                      <a:r>
                        <a:rPr lang="en-AU" dirty="0" smtClean="0"/>
                        <a:t>Sympathise…? Come to understand him…?</a:t>
                      </a:r>
                      <a:endParaRPr lang="en-AU" dirty="0"/>
                    </a:p>
                  </a:txBody>
                  <a:tcPr/>
                </a:tc>
              </a:tr>
              <a:tr h="520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smtClean="0">
                          <a:solidFill>
                            <a:srgbClr val="FF0000"/>
                          </a:solidFill>
                        </a:rPr>
                        <a:t>Editing </a:t>
                      </a:r>
                      <a:r>
                        <a:rPr lang="en-AU" sz="2000" dirty="0" smtClean="0"/>
                        <a:t>(non-linear)</a:t>
                      </a:r>
                      <a:endParaRPr lang="en-AU" sz="2000" dirty="0"/>
                    </a:p>
                  </a:txBody>
                  <a:tcPr/>
                </a:tc>
                <a:tc>
                  <a:txBody>
                    <a:bodyPr/>
                    <a:lstStyle/>
                    <a:p>
                      <a:r>
                        <a:rPr lang="en-AU" dirty="0" smtClean="0"/>
                        <a:t>Diary / Memory-like &gt; Impacts?</a:t>
                      </a:r>
                      <a:endParaRPr lang="en-AU" dirty="0"/>
                    </a:p>
                  </a:txBody>
                  <a:tcPr/>
                </a:tc>
              </a:tr>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smtClean="0">
                          <a:solidFill>
                            <a:srgbClr val="FF0000"/>
                          </a:solidFill>
                        </a:rPr>
                        <a:t>Cinematography</a:t>
                      </a:r>
                      <a:r>
                        <a:rPr lang="en-AU" sz="2000" dirty="0" smtClean="0"/>
                        <a:t>: hand-held style</a:t>
                      </a:r>
                      <a:endParaRPr lang="en-A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t>wide open landscape shots, close-in society shots = closed in / freedom?</a:t>
                      </a:r>
                      <a:endParaRPr lang="en-AU" dirty="0"/>
                    </a:p>
                  </a:txBody>
                  <a:tcPr/>
                </a:tc>
              </a:tr>
              <a:tr h="797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smtClean="0">
                          <a:solidFill>
                            <a:srgbClr val="FF0000"/>
                          </a:solidFill>
                        </a:rPr>
                        <a:t>Soundtrack</a:t>
                      </a:r>
                      <a:r>
                        <a:rPr lang="en-AU" sz="2000" dirty="0" smtClean="0"/>
                        <a:t>: Eddie </a:t>
                      </a:r>
                      <a:r>
                        <a:rPr lang="en-AU" sz="2000" dirty="0" err="1" smtClean="0"/>
                        <a:t>Vedder’s</a:t>
                      </a:r>
                      <a:r>
                        <a:rPr lang="en-AU" sz="2000" dirty="0" smtClean="0"/>
                        <a:t> folksy music (acoustic and lyrics)</a:t>
                      </a:r>
                      <a:endParaRPr lang="en-AU" sz="2000" dirty="0"/>
                    </a:p>
                  </a:txBody>
                  <a:tcPr/>
                </a:tc>
                <a:tc>
                  <a:txBody>
                    <a:bodyPr/>
                    <a:lstStyle/>
                    <a:p>
                      <a:r>
                        <a:rPr lang="en-AU" dirty="0" smtClean="0"/>
                        <a:t>Folksy tune = freedom? Genre expectations</a:t>
                      </a:r>
                      <a:r>
                        <a:rPr lang="en-AU" baseline="0" dirty="0" smtClean="0"/>
                        <a:t> of acoustic music.</a:t>
                      </a:r>
                      <a:endParaRPr lang="en-AU" dirty="0"/>
                    </a:p>
                  </a:txBody>
                  <a:tcPr/>
                </a:tc>
              </a:tr>
              <a:tr h="1075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err="1" smtClean="0">
                          <a:solidFill>
                            <a:srgbClr val="FF0000"/>
                          </a:solidFill>
                        </a:rPr>
                        <a:t>Mise</a:t>
                      </a:r>
                      <a:r>
                        <a:rPr lang="en-AU" sz="2000" dirty="0" smtClean="0">
                          <a:solidFill>
                            <a:srgbClr val="FF0000"/>
                          </a:solidFill>
                        </a:rPr>
                        <a:t> </a:t>
                      </a:r>
                      <a:r>
                        <a:rPr lang="en-AU" sz="2000" dirty="0" err="1" smtClean="0">
                          <a:solidFill>
                            <a:srgbClr val="FF0000"/>
                          </a:solidFill>
                        </a:rPr>
                        <a:t>en</a:t>
                      </a:r>
                      <a:r>
                        <a:rPr lang="en-AU" sz="2000" dirty="0" smtClean="0">
                          <a:solidFill>
                            <a:srgbClr val="FF0000"/>
                          </a:solidFill>
                        </a:rPr>
                        <a:t> Scene</a:t>
                      </a:r>
                      <a:r>
                        <a:rPr lang="en-AU" sz="2000" dirty="0" smtClean="0"/>
                        <a:t>: costume, lighting, setting, design</a:t>
                      </a:r>
                    </a:p>
                    <a:p>
                      <a:endParaRPr lang="en-AU" sz="2000" dirty="0"/>
                    </a:p>
                  </a:txBody>
                  <a:tcPr/>
                </a:tc>
                <a:tc>
                  <a:txBody>
                    <a:bodyPr/>
                    <a:lstStyle/>
                    <a:p>
                      <a:r>
                        <a:rPr lang="en-AU" dirty="0" smtClean="0"/>
                        <a:t>Costume</a:t>
                      </a:r>
                      <a:r>
                        <a:rPr lang="en-AU" baseline="0" dirty="0" smtClean="0"/>
                        <a:t> of ‘</a:t>
                      </a:r>
                      <a:r>
                        <a:rPr lang="en-AU" baseline="0" dirty="0" err="1" smtClean="0"/>
                        <a:t>normies</a:t>
                      </a:r>
                      <a:r>
                        <a:rPr lang="en-AU" baseline="0" dirty="0" smtClean="0"/>
                        <a:t>’ vs others</a:t>
                      </a:r>
                    </a:p>
                    <a:p>
                      <a:r>
                        <a:rPr lang="en-AU" baseline="0" dirty="0" smtClean="0"/>
                        <a:t>Setting is harsh; ironic that he doesn’t fit into </a:t>
                      </a:r>
                      <a:r>
                        <a:rPr lang="en-AU" baseline="0" dirty="0" err="1" smtClean="0"/>
                        <a:t>ature</a:t>
                      </a:r>
                      <a:r>
                        <a:rPr lang="en-AU" baseline="0" dirty="0" smtClean="0"/>
                        <a:t>!</a:t>
                      </a:r>
                      <a:endParaRPr lang="en-AU" dirty="0"/>
                    </a:p>
                  </a:txBody>
                  <a:tcPr/>
                </a:tc>
              </a:tr>
              <a:tr h="415927">
                <a:tc>
                  <a:txBody>
                    <a:bodyPr/>
                    <a:lstStyle/>
                    <a:p>
                      <a:r>
                        <a:rPr lang="en-AU" dirty="0" smtClean="0">
                          <a:solidFill>
                            <a:srgbClr val="FF0000"/>
                          </a:solidFill>
                        </a:rPr>
                        <a:t>Characterisation </a:t>
                      </a:r>
                      <a:r>
                        <a:rPr lang="en-AU" dirty="0" smtClean="0">
                          <a:solidFill>
                            <a:schemeClr val="tx1"/>
                          </a:solidFill>
                        </a:rPr>
                        <a:t>(actions, </a:t>
                      </a:r>
                      <a:r>
                        <a:rPr lang="en-AU" dirty="0" err="1" smtClean="0">
                          <a:solidFill>
                            <a:schemeClr val="tx1"/>
                          </a:solidFill>
                        </a:rPr>
                        <a:t>etc</a:t>
                      </a:r>
                      <a:r>
                        <a:rPr lang="en-AU" dirty="0" smtClean="0">
                          <a:solidFill>
                            <a:schemeClr val="tx1"/>
                          </a:solidFill>
                        </a:rPr>
                        <a:t>)</a:t>
                      </a:r>
                      <a:endParaRPr lang="en-AU"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(Builds a picture of Chris) </a:t>
                      </a:r>
                      <a:endParaRPr lang="en-AU" dirty="0"/>
                    </a:p>
                  </a:txBody>
                  <a:tcPr/>
                </a:tc>
              </a:tr>
              <a:tr h="415927">
                <a:tc>
                  <a:txBody>
                    <a:bodyPr/>
                    <a:lstStyle/>
                    <a:p>
                      <a:r>
                        <a:rPr lang="en-AU" dirty="0" smtClean="0">
                          <a:solidFill>
                            <a:srgbClr val="FF0000"/>
                          </a:solidFill>
                        </a:rPr>
                        <a:t>Narration</a:t>
                      </a:r>
                      <a:endParaRPr lang="en-AU" dirty="0">
                        <a:solidFill>
                          <a:srgbClr val="FF0000"/>
                        </a:solidFill>
                      </a:endParaRPr>
                    </a:p>
                  </a:txBody>
                  <a:tcPr/>
                </a:tc>
                <a:tc>
                  <a:txBody>
                    <a:bodyPr/>
                    <a:lstStyle/>
                    <a:p>
                      <a:r>
                        <a:rPr lang="en-AU" dirty="0" smtClean="0"/>
                        <a:t>(Builds a picture of Chris) </a:t>
                      </a:r>
                      <a:endParaRPr lang="en-AU" dirty="0"/>
                    </a:p>
                  </a:txBody>
                  <a:tcPr/>
                </a:tc>
              </a:tr>
              <a:tr h="415927">
                <a:tc>
                  <a:txBody>
                    <a:bodyPr/>
                    <a:lstStyle/>
                    <a:p>
                      <a:r>
                        <a:rPr lang="en-AU" dirty="0" smtClean="0">
                          <a:solidFill>
                            <a:srgbClr val="FF0000"/>
                          </a:solidFill>
                        </a:rPr>
                        <a:t>Allusion</a:t>
                      </a:r>
                      <a:endParaRPr lang="en-AU" dirty="0">
                        <a:solidFill>
                          <a:srgbClr val="FF0000"/>
                        </a:solidFill>
                      </a:endParaRPr>
                    </a:p>
                  </a:txBody>
                  <a:tcPr/>
                </a:tc>
                <a:tc>
                  <a:txBody>
                    <a:bodyPr/>
                    <a:lstStyle/>
                    <a:p>
                      <a:r>
                        <a:rPr lang="en-AU" dirty="0" smtClean="0"/>
                        <a:t>(Builds a picture</a:t>
                      </a:r>
                      <a:r>
                        <a:rPr lang="en-AU" baseline="0" dirty="0" smtClean="0"/>
                        <a:t> of Chris)</a:t>
                      </a:r>
                      <a:endParaRPr lang="en-AU" dirty="0"/>
                    </a:p>
                  </a:txBody>
                  <a:tcPr/>
                </a:tc>
              </a:tr>
              <a:tr h="415927">
                <a:tc>
                  <a:txBody>
                    <a:bodyPr/>
                    <a:lstStyle/>
                    <a:p>
                      <a:r>
                        <a:rPr lang="en-AU" dirty="0" smtClean="0">
                          <a:solidFill>
                            <a:srgbClr val="FF0000"/>
                          </a:solidFill>
                        </a:rPr>
                        <a:t>Irony</a:t>
                      </a:r>
                      <a:endParaRPr lang="en-AU" dirty="0">
                        <a:solidFill>
                          <a:srgbClr val="FF0000"/>
                        </a:solidFill>
                      </a:endParaRPr>
                    </a:p>
                  </a:txBody>
                  <a:tcPr/>
                </a:tc>
                <a:tc>
                  <a:txBody>
                    <a:bodyPr/>
                    <a:lstStyle/>
                    <a:p>
                      <a:r>
                        <a:rPr lang="en-AU" dirty="0" smtClean="0"/>
                        <a:t>(Events)</a:t>
                      </a:r>
                      <a:endParaRPr lang="en-AU" dirty="0"/>
                    </a:p>
                  </a:txBody>
                  <a:tcPr/>
                </a:tc>
              </a:tr>
            </a:tbl>
          </a:graphicData>
        </a:graphic>
      </p:graphicFrame>
    </p:spTree>
    <p:extLst>
      <p:ext uri="{BB962C8B-B14F-4D97-AF65-F5344CB8AC3E}">
        <p14:creationId xmlns:p14="http://schemas.microsoft.com/office/powerpoint/2010/main" val="26759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The plot, through </a:t>
            </a:r>
            <a:r>
              <a:rPr lang="en-AU" dirty="0" smtClean="0">
                <a:solidFill>
                  <a:srgbClr val="FF0000"/>
                </a:solidFill>
              </a:rPr>
              <a:t>non-linear editing</a:t>
            </a:r>
            <a:r>
              <a:rPr lang="en-AU" dirty="0" smtClean="0"/>
              <a:t>, is told in a winding way..</a:t>
            </a:r>
          </a:p>
          <a:p>
            <a:r>
              <a:rPr lang="en-AU" dirty="0" smtClean="0"/>
              <a:t>This takes us on Chris’ journey</a:t>
            </a:r>
          </a:p>
          <a:p>
            <a:r>
              <a:rPr lang="en-AU" dirty="0" smtClean="0"/>
              <a:t>Has us identify with him</a:t>
            </a:r>
          </a:p>
          <a:p>
            <a:r>
              <a:rPr lang="en-AU" dirty="0" smtClean="0"/>
              <a:t>See the impact of his actions</a:t>
            </a:r>
          </a:p>
          <a:p>
            <a:r>
              <a:rPr lang="en-AU" dirty="0" smtClean="0"/>
              <a:t>The tragedy of his young death</a:t>
            </a:r>
          </a:p>
          <a:p>
            <a:r>
              <a:rPr lang="en-AU" dirty="0" smtClean="0"/>
              <a:t>The beauty of his realisation and growth?</a:t>
            </a:r>
            <a:endParaRPr lang="en-AU" dirty="0"/>
          </a:p>
        </p:txBody>
      </p:sp>
      <p:sp>
        <p:nvSpPr>
          <p:cNvPr id="3" name="Title 2"/>
          <p:cNvSpPr>
            <a:spLocks noGrp="1"/>
          </p:cNvSpPr>
          <p:nvPr>
            <p:ph type="title"/>
          </p:nvPr>
        </p:nvSpPr>
        <p:spPr/>
        <p:txBody>
          <a:bodyPr/>
          <a:lstStyle/>
          <a:p>
            <a:r>
              <a:rPr lang="en-AU" dirty="0" smtClean="0">
                <a:solidFill>
                  <a:srgbClr val="FF0000"/>
                </a:solidFill>
              </a:rPr>
              <a:t>Plot</a:t>
            </a:r>
            <a:endParaRPr lang="en-AU" dirty="0">
              <a:solidFill>
                <a:srgbClr val="FF0000"/>
              </a:solidFill>
            </a:endParaRPr>
          </a:p>
        </p:txBody>
      </p:sp>
    </p:spTree>
    <p:extLst>
      <p:ext uri="{BB962C8B-B14F-4D97-AF65-F5344CB8AC3E}">
        <p14:creationId xmlns:p14="http://schemas.microsoft.com/office/powerpoint/2010/main" val="2604953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514</TotalTime>
  <Words>2934</Words>
  <Application>Microsoft Office PowerPoint</Application>
  <PresentationFormat>On-screen Show (4:3)</PresentationFormat>
  <Paragraphs>244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PowerPoint Presentation</vt:lpstr>
      <vt:lpstr>Food for Thought…</vt:lpstr>
      <vt:lpstr>Performance Standards</vt:lpstr>
      <vt:lpstr>Film Details and Synopsis</vt:lpstr>
      <vt:lpstr>Life Lessons – not necessarily themes – just lessons</vt:lpstr>
      <vt:lpstr>Possible Questions</vt:lpstr>
      <vt:lpstr>Themes </vt:lpstr>
      <vt:lpstr>Techniques</vt:lpstr>
      <vt:lpstr>Plot</vt:lpstr>
      <vt:lpstr>Plot / Structure / Editing: Non-Linear</vt:lpstr>
      <vt:lpstr>Editing</vt:lpstr>
      <vt:lpstr>Editing </vt:lpstr>
      <vt:lpstr>Cinematography</vt:lpstr>
      <vt:lpstr>Soundtrack</vt:lpstr>
      <vt:lpstr>Literary Allusion: Characterisation Narration</vt:lpstr>
      <vt:lpstr>Literary Allusion pt2</vt:lpstr>
      <vt:lpstr>Irony</vt:lpstr>
      <vt:lpstr>Setting?????</vt:lpstr>
      <vt:lpstr>Into the wild is a film about relationships, not surviving the wild. Discuss, using techniques and impact on audience. </vt:lpstr>
      <vt:lpstr>PowerPoint Presentation</vt:lpstr>
      <vt:lpstr>Evidence:  Screenshots with Captions</vt:lpstr>
      <vt:lpstr>Evidence: Quotations</vt:lpstr>
      <vt:lpstr>Performance Standards Translation ‘A’</vt:lpstr>
      <vt:lpstr>Possible Essay Structure</vt:lpstr>
      <vt:lpstr>PowerPoint Presentation</vt:lpstr>
      <vt:lpstr>Sentence Starters</vt:lpstr>
      <vt:lpstr>Further Ideas / Themes</vt:lpstr>
      <vt:lpstr>The Allure of the Wilderness </vt:lpstr>
      <vt:lpstr>Forgiveness </vt:lpstr>
      <vt:lpstr>Ultimate Freedom </vt:lpstr>
      <vt:lpstr>The Allure of Danger </vt:lpstr>
      <vt:lpstr>Valuing Principles over People </vt:lpstr>
      <vt:lpstr>The Elusiveness of Identity </vt:lpstr>
      <vt:lpstr>The Father-Son Relationship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 The Wild</dc:title>
  <dc:creator>Mak</dc:creator>
  <cp:lastModifiedBy>Mak</cp:lastModifiedBy>
  <cp:revision>29</cp:revision>
  <cp:lastPrinted>2017-02-22T23:03:23Z</cp:lastPrinted>
  <dcterms:created xsi:type="dcterms:W3CDTF">2017-02-22T22:51:52Z</dcterms:created>
  <dcterms:modified xsi:type="dcterms:W3CDTF">2017-03-06T13:33:20Z</dcterms:modified>
</cp:coreProperties>
</file>